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9"/>
  </p:notesMasterIdLst>
  <p:handoutMasterIdLst>
    <p:handoutMasterId r:id="rId20"/>
  </p:handoutMasterIdLst>
  <p:sldIdLst>
    <p:sldId id="257" r:id="rId6"/>
    <p:sldId id="555" r:id="rId7"/>
    <p:sldId id="605" r:id="rId8"/>
    <p:sldId id="608" r:id="rId9"/>
    <p:sldId id="609" r:id="rId10"/>
    <p:sldId id="610" r:id="rId11"/>
    <p:sldId id="615" r:id="rId12"/>
    <p:sldId id="616" r:id="rId13"/>
    <p:sldId id="617" r:id="rId14"/>
    <p:sldId id="619" r:id="rId15"/>
    <p:sldId id="611" r:id="rId16"/>
    <p:sldId id="612" r:id="rId17"/>
    <p:sldId id="61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712" autoAdjust="0"/>
  </p:normalViewPr>
  <p:slideViewPr>
    <p:cSldViewPr snapToGrid="0">
      <p:cViewPr varScale="1">
        <p:scale>
          <a:sx n="106" d="100"/>
          <a:sy n="106"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12/4/2024</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12/4/2024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dirty="0"/>
              <a:t>MHDO Board Meeting June 4, 2020</a:t>
            </a:r>
          </a:p>
        </p:txBody>
      </p:sp>
    </p:spTree>
    <p:extLst>
      <p:ext uri="{BB962C8B-B14F-4D97-AF65-F5344CB8AC3E}">
        <p14:creationId xmlns:p14="http://schemas.microsoft.com/office/powerpoint/2010/main" val="877955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B870648-5B9A-48DC-86D0-F782FE2BA5D4}" type="datetime1">
              <a:rPr lang="en-US" smtClean="0"/>
              <a:t>12/4/2024</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956D0-E6D0-41E2-B92E-EEE2F0DA3C01}" type="datetime1">
              <a:rPr lang="en-US" smtClean="0"/>
              <a:t>12/4/2024</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D4B63-3CC7-41BC-841A-237270AD17FB}" type="datetime1">
              <a:rPr lang="en-US" smtClean="0"/>
              <a:t>12/4/2024</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AE80CB3-252E-46B9-B132-2607CEA20655}" type="datetime1">
              <a:rPr lang="en-US" smtClean="0"/>
              <a:t>12/4/2024</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70D4F-12B1-4587-AABF-CF46769CB8BD}" type="datetime1">
              <a:rPr lang="en-US" smtClean="0"/>
              <a:t>12/4/2024</a:t>
            </a:fld>
            <a:endParaRPr lang="en-US" dirty="0"/>
          </a:p>
        </p:txBody>
      </p:sp>
      <p:sp>
        <p:nvSpPr>
          <p:cNvPr id="5" name="Footer Placeholder 4"/>
          <p:cNvSpPr>
            <a:spLocks noGrp="1"/>
          </p:cNvSpPr>
          <p:nvPr>
            <p:ph type="ftr" sz="quarter" idx="11"/>
          </p:nvPr>
        </p:nvSpPr>
        <p:spPr/>
        <p:txBody>
          <a:bodyPr/>
          <a:lstStyle/>
          <a:p>
            <a:r>
              <a:rPr lang="en-US" dirty="0"/>
              <a:t>MHDO Board Meeting September 5, 2024</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749B3F-2196-4A6A-8967-857B6FE87529}" type="datetime1">
              <a:rPr lang="en-US" smtClean="0"/>
              <a:t>12/4/2024</a:t>
            </a:fld>
            <a:endParaRPr lang="en-US" dirty="0"/>
          </a:p>
        </p:txBody>
      </p:sp>
      <p:sp>
        <p:nvSpPr>
          <p:cNvPr id="6" name="Footer Placeholder 5"/>
          <p:cNvSpPr>
            <a:spLocks noGrp="1"/>
          </p:cNvSpPr>
          <p:nvPr>
            <p:ph type="ftr" sz="quarter" idx="11"/>
          </p:nvPr>
        </p:nvSpPr>
        <p:spPr/>
        <p:txBody>
          <a:bodyPr/>
          <a:lstStyle/>
          <a:p>
            <a:r>
              <a:rPr lang="en-US" dirty="0"/>
              <a:t>MHDO Board Meeting September 5, 2024</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0E1C6A-4F4E-4A84-85D9-D10B31696C66}" type="datetime1">
              <a:rPr lang="en-US" smtClean="0"/>
              <a:t>12/4/2024</a:t>
            </a:fld>
            <a:endParaRPr lang="en-US" dirty="0"/>
          </a:p>
        </p:txBody>
      </p:sp>
      <p:sp>
        <p:nvSpPr>
          <p:cNvPr id="8" name="Footer Placeholder 7"/>
          <p:cNvSpPr>
            <a:spLocks noGrp="1"/>
          </p:cNvSpPr>
          <p:nvPr>
            <p:ph type="ftr" sz="quarter" idx="11"/>
          </p:nvPr>
        </p:nvSpPr>
        <p:spPr/>
        <p:txBody>
          <a:bodyPr/>
          <a:lstStyle/>
          <a:p>
            <a:r>
              <a:rPr lang="en-US" dirty="0"/>
              <a:t>MHDO Board Meeting September 5, 2024</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8262C9-39B8-4821-B774-777D2117D454}" type="datetime1">
              <a:rPr lang="en-US" smtClean="0"/>
              <a:t>12/4/2024</a:t>
            </a:fld>
            <a:endParaRPr lang="en-US" dirty="0"/>
          </a:p>
        </p:txBody>
      </p:sp>
      <p:sp>
        <p:nvSpPr>
          <p:cNvPr id="4" name="Footer Placeholder 3"/>
          <p:cNvSpPr>
            <a:spLocks noGrp="1"/>
          </p:cNvSpPr>
          <p:nvPr>
            <p:ph type="ftr" sz="quarter" idx="11"/>
          </p:nvPr>
        </p:nvSpPr>
        <p:spPr/>
        <p:txBody>
          <a:bodyPr/>
          <a:lstStyle/>
          <a:p>
            <a:r>
              <a:rPr lang="en-US" dirty="0"/>
              <a:t>MHDO Board Meeting September 5, 2024</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A1126A-580C-4C71-842B-60A3D40DA4BD}" type="datetime1">
              <a:rPr lang="en-US" smtClean="0"/>
              <a:t>12/4/2024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MHDO Board Meeting September 5, 2024</a:t>
            </a:r>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95D7044-A5E2-46A2-9156-7D0843EF93F9}" type="datetime1">
              <a:rPr lang="en-US" smtClean="0"/>
              <a:t>12/4/2024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MHDO Board Meeting September 5, 2024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0A40-2CF6-4D08-AC0D-58EC4029C878}" type="datetime1">
              <a:rPr lang="en-US" smtClean="0"/>
              <a:t>12/4/2024</a:t>
            </a:fld>
            <a:endParaRPr lang="en-US" dirty="0"/>
          </a:p>
        </p:txBody>
      </p:sp>
      <p:sp>
        <p:nvSpPr>
          <p:cNvPr id="6" name="Footer Placeholder 5"/>
          <p:cNvSpPr>
            <a:spLocks noGrp="1"/>
          </p:cNvSpPr>
          <p:nvPr>
            <p:ph type="ftr" sz="quarter" idx="11"/>
          </p:nvPr>
        </p:nvSpPr>
        <p:spPr/>
        <p:txBody>
          <a:bodyPr/>
          <a:lstStyle/>
          <a:p>
            <a:r>
              <a:rPr lang="en-US" dirty="0"/>
              <a:t>MHDO Board Meeting September 5, 2024</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927393-BBD9-4678-9E08-9B29B6C8B593}" type="datetime1">
              <a:rPr lang="en-US" smtClean="0"/>
              <a:t>12/4/2024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MHDO Board Meeting September 5, 2024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rfgh.net/patientinformation/price-transparency.xhtml" TargetMode="External"/><Relationship Id="rId3" Type="http://schemas.openxmlformats.org/officeDocument/2006/relationships/hyperlink" Target="https://northernlighthealth.patientsimple.com/guest/#/index" TargetMode="External"/><Relationship Id="rId7" Type="http://schemas.openxmlformats.org/officeDocument/2006/relationships/hyperlink" Target="https://rcm.trubridge.com/remitreppcePortal/EstimateGeneration?Guid=5f34ab2e070d4b74b5d1b5f1bfd1a1a2" TargetMode="External"/><Relationship Id="rId12" Type="http://schemas.openxmlformats.org/officeDocument/2006/relationships/hyperlink" Target="https://www.yorkhospital.com/patients-and-visitors/patient-price-list" TargetMode="External"/><Relationship Id="rId2" Type="http://schemas.openxmlformats.org/officeDocument/2006/relationships/hyperlink" Target="https://northernlighthealth.org/Resources/Price-Transparency/Standard-Charges/Machine-Readable-Files" TargetMode="External"/><Relationship Id="rId1" Type="http://schemas.openxmlformats.org/officeDocument/2006/relationships/slideLayout" Target="../slideLayouts/slideLayout2.xml"/><Relationship Id="rId6" Type="http://schemas.openxmlformats.org/officeDocument/2006/relationships/hyperlink" Target="https://pvhme.org/patient-resources/price-transparency/" TargetMode="External"/><Relationship Id="rId11" Type="http://schemas.openxmlformats.org/officeDocument/2006/relationships/hyperlink" Target="https://stmarysmaine.com/pricing/" TargetMode="External"/><Relationship Id="rId5" Type="http://schemas.openxmlformats.org/officeDocument/2006/relationships/hyperlink" Target="https://www.patientsimple.com/nmmc/estimates" TargetMode="External"/><Relationship Id="rId10" Type="http://schemas.openxmlformats.org/officeDocument/2006/relationships/hyperlink" Target="https://mychart.covh.org/mychart/guestestimates" TargetMode="External"/><Relationship Id="rId4" Type="http://schemas.openxmlformats.org/officeDocument/2006/relationships/hyperlink" Target="https://nmmc.org/billing-and-financial-services/" TargetMode="External"/><Relationship Id="rId9" Type="http://schemas.openxmlformats.org/officeDocument/2006/relationships/hyperlink" Target="https://stjosephbangor.org/pricin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cfr.gov/current/title-45/subtitle-A/subchapter-E/part-1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mainegeneral.org/patients-visitors/medical-fees-and-cost-of-care/" TargetMode="External"/><Relationship Id="rId3" Type="http://schemas.openxmlformats.org/officeDocument/2006/relationships/hyperlink" Target="https://www.cmhc.org/patients-and-visitors/billing-financial-information/price-transparency/" TargetMode="External"/><Relationship Id="rId7" Type="http://schemas.openxmlformats.org/officeDocument/2006/relationships/hyperlink" Target="https://houltonregional.org/billing-2/price-transparency/" TargetMode="External"/><Relationship Id="rId12" Type="http://schemas.openxmlformats.org/officeDocument/2006/relationships/hyperlink" Target="https://search.hospitalpriceindex.com/hpi2/shoppables/mainehealthlincolnhealth/7981/all" TargetMode="External"/><Relationship Id="rId2" Type="http://schemas.openxmlformats.org/officeDocument/2006/relationships/hyperlink" Target="https://www.carymedicalcenter.org/finance-billing/hospital-pricing/" TargetMode="External"/><Relationship Id="rId1" Type="http://schemas.openxmlformats.org/officeDocument/2006/relationships/slideLayout" Target="../slideLayouts/slideLayout2.xml"/><Relationship Id="rId6" Type="http://schemas.openxmlformats.org/officeDocument/2006/relationships/hyperlink" Target="https://www.patientsimple.com/dech/estimates" TargetMode="External"/><Relationship Id="rId11" Type="http://schemas.openxmlformats.org/officeDocument/2006/relationships/hyperlink" Target="https://search.hospitalpriceindex.com/hpi2/shoppables/franklinmemorialhospital/7978/all" TargetMode="External"/><Relationship Id="rId5" Type="http://schemas.openxmlformats.org/officeDocument/2006/relationships/hyperlink" Target="https://www.dech.org/hospital-price-estimate/" TargetMode="External"/><Relationship Id="rId10" Type="http://schemas.openxmlformats.org/officeDocument/2006/relationships/hyperlink" Target="https://www.mainehealth.org/patients-visitors/billing-and-financial-services" TargetMode="External"/><Relationship Id="rId4" Type="http://schemas.openxmlformats.org/officeDocument/2006/relationships/hyperlink" Target="https://cmhc.patientsimple.com/guest/#/estimates/patientestimate#1" TargetMode="External"/><Relationship Id="rId9" Type="http://schemas.openxmlformats.org/officeDocument/2006/relationships/hyperlink" Target="https://ezcost.info/MaineGeneral-Medical-Center/estimate_cos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search.hospitalpriceindex.com/hpi2/shoppables/penbaymedicalcenter/7976/all" TargetMode="External"/><Relationship Id="rId3" Type="http://schemas.openxmlformats.org/officeDocument/2006/relationships/hyperlink" Target="https://search.hospitalpriceindex.com/hpi2/shoppables/SouthernMaineMedicalCenter/8193/all" TargetMode="External"/><Relationship Id="rId7" Type="http://schemas.openxmlformats.org/officeDocument/2006/relationships/hyperlink" Target="https://search.hospitalpriceindex.com/hpi2/shoppables/stephensmemorialhospital/7980/all" TargetMode="External"/><Relationship Id="rId12" Type="http://schemas.openxmlformats.org/officeDocument/2006/relationships/hyperlink" Target="https://rcm.trubridge.com/remitreppcePortal/EstimateGeneration?Guid=c98afaafc8af4c79a4a49f1a942db894" TargetMode="External"/><Relationship Id="rId2" Type="http://schemas.openxmlformats.org/officeDocument/2006/relationships/hyperlink" Target="https://www.mainehealth.org/patients-visitors/billing-and-financial-services" TargetMode="External"/><Relationship Id="rId1" Type="http://schemas.openxmlformats.org/officeDocument/2006/relationships/slideLayout" Target="../slideLayouts/slideLayout2.xml"/><Relationship Id="rId6" Type="http://schemas.openxmlformats.org/officeDocument/2006/relationships/hyperlink" Target="https://search.hospitalpriceindex.com/hpi2/shoppables/MidCoastHospital/8025/all" TargetMode="External"/><Relationship Id="rId11" Type="http://schemas.openxmlformats.org/officeDocument/2006/relationships/hyperlink" Target="https://www.mrhme.org/patient-resources/hospital-pricing/" TargetMode="External"/><Relationship Id="rId5" Type="http://schemas.openxmlformats.org/officeDocument/2006/relationships/hyperlink" Target="https://search.hospitalpriceindex.com/hpi2/shoppables/mainehealthmemorialhospital/7979/all" TargetMode="External"/><Relationship Id="rId10" Type="http://schemas.openxmlformats.org/officeDocument/2006/relationships/hyperlink" Target="https://search.hospitalpriceindex.com/hpi2/shoppables/waldocountygeneralhospital/7977/all" TargetMode="External"/><Relationship Id="rId4" Type="http://schemas.openxmlformats.org/officeDocument/2006/relationships/hyperlink" Target="https://search.hospitalpriceindex.com/hpi2/shoppables/mainemedicalcenter/7975/all" TargetMode="External"/><Relationship Id="rId9" Type="http://schemas.openxmlformats.org/officeDocument/2006/relationships/hyperlink" Target="https://search.hospitalpriceindex.com/hpi2/shoppables/springharborhospital/8065/al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northernlighthealth.org/Resources/Price-Transparency/Standard-Charges/Machine-Readable-Files" TargetMode="External"/><Relationship Id="rId2" Type="http://schemas.openxmlformats.org/officeDocument/2006/relationships/hyperlink" Target="https://www.mdihospital.org/insurance-and-billing/pricing/" TargetMode="External"/><Relationship Id="rId1" Type="http://schemas.openxmlformats.org/officeDocument/2006/relationships/slideLayout" Target="../slideLayouts/slideLayout2.xml"/><Relationship Id="rId4" Type="http://schemas.openxmlformats.org/officeDocument/2006/relationships/hyperlink" Target="https://northernlighthealth.patientsimple.com/guest/#/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ine Health Data Organization Logo"/>
          <p:cNvPicPr>
            <a:picLocks noChangeAspect="1"/>
          </p:cNvPicPr>
          <p:nvPr/>
        </p:nvPicPr>
        <p:blipFill>
          <a:blip r:embed="rId3"/>
          <a:stretch>
            <a:fillRect/>
          </a:stretch>
        </p:blipFill>
        <p:spPr>
          <a:xfrm>
            <a:off x="3892060" y="219075"/>
            <a:ext cx="4501663" cy="1055078"/>
          </a:xfrm>
          <a:prstGeom prst="rect">
            <a:avLst/>
          </a:prstGeom>
          <a:solidFill>
            <a:schemeClr val="bg1"/>
          </a:solidFill>
        </p:spPr>
      </p:pic>
      <p:sp>
        <p:nvSpPr>
          <p:cNvPr id="2" name="Title 1"/>
          <p:cNvSpPr>
            <a:spLocks noGrp="1"/>
          </p:cNvSpPr>
          <p:nvPr>
            <p:ph type="title"/>
          </p:nvPr>
        </p:nvSpPr>
        <p:spPr>
          <a:xfrm>
            <a:off x="1097279" y="9526"/>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105025"/>
            <a:ext cx="10115203" cy="3490768"/>
          </a:xfrm>
        </p:spPr>
        <p:txBody>
          <a:bodyPr>
            <a:noAutofit/>
          </a:bodyPr>
          <a:lstStyle/>
          <a:p>
            <a:pPr marL="342900" marR="0" lvl="0" indent="-342900">
              <a:buFont typeface="Arial" panose="020B0604020202020204" pitchFamily="34" charset="0"/>
              <a:buChar char="•"/>
            </a:pPr>
            <a:r>
              <a:rPr lang="en-US" sz="2800" dirty="0">
                <a:effectLst/>
                <a:ea typeface="Calibri" panose="020F0502020204030204" pitchFamily="34" charset="0"/>
              </a:rPr>
              <a:t>Review Updated Proposal Regarding Board Composition </a:t>
            </a:r>
          </a:p>
          <a:p>
            <a:pPr marL="342900" marR="0" lvl="0" indent="-342900">
              <a:buFont typeface="Arial" panose="020B0604020202020204" pitchFamily="34" charset="0"/>
              <a:buChar char="•"/>
            </a:pPr>
            <a:r>
              <a:rPr lang="en-US" sz="2800" dirty="0">
                <a:effectLst/>
                <a:ea typeface="Calibri" panose="020F0502020204030204" pitchFamily="34" charset="0"/>
              </a:rPr>
              <a:t>Review Requirements in PL 2023, Chapter 584 (LD 1740), </a:t>
            </a:r>
            <a:r>
              <a:rPr lang="en-US" sz="2800" i="1" dirty="0">
                <a:effectLst/>
                <a:ea typeface="Calibri" panose="020F0502020204030204" pitchFamily="34" charset="0"/>
              </a:rPr>
              <a:t>An Act to Protect a Patient's Access to Affordable Health Care with Timely Access to Health Care Prices</a:t>
            </a:r>
            <a:endParaRPr lang="en-US" sz="2800" dirty="0">
              <a:effectLst/>
              <a:ea typeface="Calibri" panose="020F0502020204030204" pitchFamily="34" charset="0"/>
            </a:endParaRPr>
          </a:p>
          <a:p>
            <a:pPr marL="342900" marR="0" lvl="0" indent="-342900">
              <a:buFont typeface="Arial" panose="020B0604020202020204" pitchFamily="34" charset="0"/>
              <a:buChar char="•"/>
            </a:pPr>
            <a:r>
              <a:rPr lang="en-US" sz="2800" dirty="0">
                <a:effectLst/>
                <a:ea typeface="Calibri" panose="020F0502020204030204" pitchFamily="34" charset="0"/>
              </a:rPr>
              <a:t>Board Meeting Schedule for CY 2025</a:t>
            </a:r>
          </a:p>
          <a:p>
            <a:pPr marL="342900" marR="0" lvl="0" indent="-342900">
              <a:spcAft>
                <a:spcPts val="600"/>
              </a:spcAft>
              <a:buFont typeface="Arial" panose="020B0604020202020204" pitchFamily="34" charset="0"/>
              <a:buChar char="•"/>
            </a:pPr>
            <a:r>
              <a:rPr lang="en-US" sz="2800" dirty="0">
                <a:effectLst/>
                <a:ea typeface="Calibri" panose="020F0502020204030204" pitchFamily="34" charset="0"/>
              </a:rPr>
              <a:t>Update on Maine Quality Forum </a:t>
            </a:r>
          </a:p>
          <a:p>
            <a:pPr marL="342900" indent="-342900">
              <a:buFont typeface="Calibri" panose="020F0502020204030204" pitchFamily="34" charset="0"/>
              <a:buAutoNum type="arabicPeriod"/>
            </a:pPr>
            <a:endParaRPr lang="en-US" sz="1100" dirty="0">
              <a:effectLst/>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ea typeface="Calibri" panose="020F0502020204030204" pitchFamily="34" charset="0"/>
            </a:endParaRPr>
          </a:p>
          <a:p>
            <a:pPr marL="342900" indent="-342900">
              <a:buFont typeface="Calibri" panose="020F0502020204030204" pitchFamily="34" charset="0"/>
              <a:buAutoNum type="arabicPeriod"/>
            </a:pPr>
            <a:endParaRPr lang="en-US" sz="14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December 5, 2024</a:t>
            </a:r>
          </a:p>
        </p:txBody>
      </p:sp>
      <p:sp>
        <p:nvSpPr>
          <p:cNvPr id="4" name="Slide Number Placeholder 3"/>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46BF5-9FC6-1FB1-93F2-0BEBB44B47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3E9522-6572-E800-B7E8-AE02D5597C42}"/>
              </a:ext>
            </a:extLst>
          </p:cNvPr>
          <p:cNvSpPr>
            <a:spLocks noGrp="1"/>
          </p:cNvSpPr>
          <p:nvPr>
            <p:ph type="title"/>
          </p:nvPr>
        </p:nvSpPr>
        <p:spPr/>
        <p:txBody>
          <a:bodyPr/>
          <a:lstStyle/>
          <a:p>
            <a:r>
              <a:rPr lang="en-US" sz="4800" kern="0" dirty="0">
                <a:solidFill>
                  <a:srgbClr val="000000"/>
                </a:solidFill>
                <a:effectLst/>
                <a:latin typeface="+mn-lt"/>
                <a:ea typeface="Times New Roman" panose="02020603050405020304" pitchFamily="18" charset="0"/>
                <a:cs typeface="Times New Roman" panose="02020603050405020304" pitchFamily="18" charset="0"/>
              </a:rPr>
              <a:t>Maine Hospital’s and </a:t>
            </a:r>
            <a:r>
              <a:rPr lang="en-US" sz="4800" dirty="0">
                <a:solidFill>
                  <a:srgbClr val="000000"/>
                </a:solidFill>
                <a:effectLst/>
                <a:latin typeface="+mn-lt"/>
                <a:ea typeface="Aptos" panose="020B0004020202020204" pitchFamily="34" charset="0"/>
                <a:cs typeface="Aptos" panose="020B0004020202020204" pitchFamily="34" charset="0"/>
              </a:rPr>
              <a:t>45 Code of Federal Regulations, Part 180, Subparts A and B</a:t>
            </a:r>
            <a:endParaRPr lang="en-US" dirty="0">
              <a:solidFill>
                <a:srgbClr val="000000"/>
              </a:solidFill>
            </a:endParaRPr>
          </a:p>
        </p:txBody>
      </p:sp>
      <p:graphicFrame>
        <p:nvGraphicFramePr>
          <p:cNvPr id="6" name="Content Placeholder 5">
            <a:extLst>
              <a:ext uri="{FF2B5EF4-FFF2-40B4-BE49-F238E27FC236}">
                <a16:creationId xmlns:a16="http://schemas.microsoft.com/office/drawing/2014/main" id="{66CA44BC-BF2D-D0FC-582B-DF9ADE174648}"/>
              </a:ext>
            </a:extLst>
          </p:cNvPr>
          <p:cNvGraphicFramePr>
            <a:graphicFrameLocks noGrp="1"/>
          </p:cNvGraphicFramePr>
          <p:nvPr>
            <p:ph idx="1"/>
            <p:extLst>
              <p:ext uri="{D42A27DB-BD31-4B8C-83A1-F6EECF244321}">
                <p14:modId xmlns:p14="http://schemas.microsoft.com/office/powerpoint/2010/main" val="2608778730"/>
              </p:ext>
            </p:extLst>
          </p:nvPr>
        </p:nvGraphicFramePr>
        <p:xfrm>
          <a:off x="1096963" y="2039938"/>
          <a:ext cx="10115550" cy="3274125"/>
        </p:xfrm>
        <a:graphic>
          <a:graphicData uri="http://schemas.openxmlformats.org/drawingml/2006/table">
            <a:tbl>
              <a:tblPr firstRow="1" bandRow="1">
                <a:tableStyleId>{5C22544A-7EE6-4342-B048-85BDC9FD1C3A}</a:tableStyleId>
              </a:tblPr>
              <a:tblGrid>
                <a:gridCol w="1796962">
                  <a:extLst>
                    <a:ext uri="{9D8B030D-6E8A-4147-A177-3AD203B41FA5}">
                      <a16:colId xmlns:a16="http://schemas.microsoft.com/office/drawing/2014/main" val="1264565454"/>
                    </a:ext>
                  </a:extLst>
                </a:gridCol>
                <a:gridCol w="1607737">
                  <a:extLst>
                    <a:ext uri="{9D8B030D-6E8A-4147-A177-3AD203B41FA5}">
                      <a16:colId xmlns:a16="http://schemas.microsoft.com/office/drawing/2014/main" val="2477735893"/>
                    </a:ext>
                  </a:extLst>
                </a:gridCol>
                <a:gridCol w="2664631">
                  <a:extLst>
                    <a:ext uri="{9D8B030D-6E8A-4147-A177-3AD203B41FA5}">
                      <a16:colId xmlns:a16="http://schemas.microsoft.com/office/drawing/2014/main" val="2867564068"/>
                    </a:ext>
                  </a:extLst>
                </a:gridCol>
                <a:gridCol w="2600705">
                  <a:extLst>
                    <a:ext uri="{9D8B030D-6E8A-4147-A177-3AD203B41FA5}">
                      <a16:colId xmlns:a16="http://schemas.microsoft.com/office/drawing/2014/main" val="3855461136"/>
                    </a:ext>
                  </a:extLst>
                </a:gridCol>
                <a:gridCol w="1445515">
                  <a:extLst>
                    <a:ext uri="{9D8B030D-6E8A-4147-A177-3AD203B41FA5}">
                      <a16:colId xmlns:a16="http://schemas.microsoft.com/office/drawing/2014/main" val="4071174986"/>
                    </a:ext>
                  </a:extLst>
                </a:gridCol>
              </a:tblGrid>
              <a:tr h="370840">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 System</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Machine Readable File</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Shoppable Services</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Effective Date/ Last Updated</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0605739"/>
                  </a:ext>
                </a:extLst>
              </a:tr>
              <a:tr h="370840">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Sebasticook Valley Hospital</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dirty="0">
                          <a:solidFill>
                            <a:srgbClr val="FFFFFF"/>
                          </a:solidFill>
                          <a:effectLst/>
                          <a:latin typeface="Aptos" panose="020B0004020202020204" pitchFamily="34" charset="0"/>
                          <a:ea typeface="Times New Roman" panose="02020603050405020304" pitchFamily="18" charset="0"/>
                          <a:cs typeface="Times New Roman" panose="02020603050405020304" pitchFamily="18" charset="0"/>
                          <a:hlinkClick r:id="rId2"/>
                        </a:rPr>
                        <a:t>Machine Readable Files - Northern Light Health</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b="0" u="sng" dirty="0">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3"/>
                        </a:rPr>
                        <a:t>https://northernlighthealth.patientsimple.com/guest/#/index</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9095212"/>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Maine Medical Center</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Northern Maine Medical Center</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https://nmmc.org/billing-and-financial-services/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(Under Pricing and Estimates tab)</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5"/>
                        </a:rPr>
                        <a:t>https://www.patientsimple.com/nmmc/estimates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7/2/2024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781018"/>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Penobscot Valley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Penobscot Valley Hospital</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6"/>
                        </a:rPr>
                        <a:t>https://pvhme.org/patient-resources/price-transparency/</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7"/>
                        </a:rPr>
                        <a:t>https://rcm.trubridge.com/remitreppcePortal/EstimateGeneration?Guid=5f34ab2e070d4b74b5d1b5f1bfd1a1a2</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83829590"/>
                  </a:ext>
                </a:extLst>
              </a:tr>
              <a:tr h="370840">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Redington-Fairview General Hospital</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Redington-Fairview General Hospital</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dirty="0">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8"/>
                        </a:rPr>
                        <a:t>https://www.rfgh.net/patientinformation/price-transparency.xhtml</a:t>
                      </a: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rPr>
                        <a:t>Downloadable file at same link</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May 2024, 5/30/2024</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3207600"/>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Covenant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St. Joseph Healthcare in Bangor</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9"/>
                        </a:rPr>
                        <a:t>https://stjosephbangor.org/pricing/</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0"/>
                        </a:rPr>
                        <a:t>https://mychart.covh.org/mychart/guestestimates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988803"/>
                  </a:ext>
                </a:extLst>
              </a:tr>
              <a:tr h="370840">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Covenant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St. Mary’s Health System, Lewiston, ME</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1"/>
                        </a:rPr>
                        <a:t>https://stmarysmaine.com/pricing/</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0"/>
                        </a:rPr>
                        <a:t>https://mychart.covh.org/mychart/guestestimates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928995"/>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York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York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2"/>
                        </a:rPr>
                        <a:t>https://www.yorkhospital.com/patients-and-visitors/patient-price-list</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Open Sans" panose="020B0606030504020204" pitchFamily="34" charset="0"/>
                          <a:ea typeface="Open Sans" panose="020B0606030504020204" pitchFamily="34" charset="0"/>
                          <a:cs typeface="Times New Roman" panose="02020603050405020304" pitchFamily="18" charset="0"/>
                        </a:rPr>
                        <a:t>Downloadable file at same link</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2/1/2024, 6/4/2024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86634029"/>
                  </a:ext>
                </a:extLst>
              </a:tr>
            </a:tbl>
          </a:graphicData>
        </a:graphic>
      </p:graphicFrame>
      <p:sp>
        <p:nvSpPr>
          <p:cNvPr id="4" name="Footer Placeholder 3">
            <a:extLst>
              <a:ext uri="{FF2B5EF4-FFF2-40B4-BE49-F238E27FC236}">
                <a16:creationId xmlns:a16="http://schemas.microsoft.com/office/drawing/2014/main" id="{047D0916-3ACC-BD99-46B0-5D737373C95A}"/>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61D87517-2191-54E4-6A69-4C2AB8ADCA81}"/>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220983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46CD-8C46-BE94-853A-1A58E6A3462F}"/>
              </a:ext>
            </a:extLst>
          </p:cNvPr>
          <p:cNvSpPr>
            <a:spLocks noGrp="1"/>
          </p:cNvSpPr>
          <p:nvPr>
            <p:ph type="title"/>
          </p:nvPr>
        </p:nvSpPr>
        <p:spPr/>
        <p:txBody>
          <a:bodyPr>
            <a:normAutofit/>
          </a:bodyPr>
          <a:lstStyle/>
          <a:p>
            <a:r>
              <a:rPr lang="en-US" sz="3100" dirty="0">
                <a:effectLst/>
                <a:latin typeface="Calibri" panose="020F0502020204030204" pitchFamily="34" charset="0"/>
                <a:ea typeface="Calibri" panose="020F0502020204030204" pitchFamily="34" charset="0"/>
              </a:rPr>
              <a:t>New Requirements in PL 2023, Chapter 584 (LD 1740), </a:t>
            </a:r>
            <a:r>
              <a:rPr lang="en-US" sz="3100" i="1" dirty="0">
                <a:effectLst/>
                <a:latin typeface="Calibri" panose="020F0502020204030204" pitchFamily="34" charset="0"/>
                <a:ea typeface="Calibri" panose="020F0502020204030204" pitchFamily="34" charset="0"/>
              </a:rPr>
              <a:t>An Act to Protect a Patient's Access to Affordable Health Care with Timely Access to Health Care Prices</a:t>
            </a:r>
            <a:endParaRPr lang="en-US" sz="3100" dirty="0"/>
          </a:p>
        </p:txBody>
      </p:sp>
      <p:sp>
        <p:nvSpPr>
          <p:cNvPr id="3" name="Content Placeholder 2">
            <a:extLst>
              <a:ext uri="{FF2B5EF4-FFF2-40B4-BE49-F238E27FC236}">
                <a16:creationId xmlns:a16="http://schemas.microsoft.com/office/drawing/2014/main" id="{C20B21CB-F14D-D6DE-D734-EB0B0E822D53}"/>
              </a:ext>
            </a:extLst>
          </p:cNvPr>
          <p:cNvSpPr>
            <a:spLocks noGrp="1"/>
          </p:cNvSpPr>
          <p:nvPr>
            <p:ph idx="1"/>
          </p:nvPr>
        </p:nvSpPr>
        <p:spPr/>
        <p:txBody>
          <a:bodyPr>
            <a:normAutofit/>
          </a:bodyPr>
          <a:lstStyle/>
          <a:p>
            <a:pPr marL="0" indent="0">
              <a:buNone/>
            </a:pPr>
            <a:r>
              <a:rPr lang="en-US" sz="2800" b="1" dirty="0"/>
              <a:t>Next Steps</a:t>
            </a:r>
          </a:p>
          <a:p>
            <a:pPr marL="0" indent="0">
              <a:buNone/>
            </a:pPr>
            <a:r>
              <a:rPr lang="en-US" sz="2800" dirty="0"/>
              <a:t>Board authorizes Karynlee to initiate rulemaking (routine technical) to implement the requirements in PL 2023, Chapter 584, Section B.</a:t>
            </a:r>
          </a:p>
          <a:p>
            <a:pPr marL="0" indent="0">
              <a:buNone/>
            </a:pPr>
            <a:r>
              <a:rPr lang="en-US" sz="2800" b="1" dirty="0"/>
              <a:t>Tentative Schedule</a:t>
            </a:r>
          </a:p>
          <a:p>
            <a:pPr marL="341313" indent="-341313">
              <a:buFont typeface="Wingdings" panose="05000000000000000000" pitchFamily="2" charset="2"/>
              <a:buChar char="Ø"/>
            </a:pPr>
            <a:r>
              <a:rPr lang="en-US" sz="2800" dirty="0"/>
              <a:t>Public Hearing:  April 3, 2024</a:t>
            </a:r>
          </a:p>
          <a:p>
            <a:pPr marL="341313" indent="-341313">
              <a:buFont typeface="Wingdings" panose="05000000000000000000" pitchFamily="2" charset="2"/>
              <a:buChar char="Ø"/>
            </a:pPr>
            <a:r>
              <a:rPr lang="en-US" sz="2800" dirty="0">
                <a:solidFill>
                  <a:schemeClr val="tx1"/>
                </a:solidFill>
              </a:rPr>
              <a:t>Board reviews comments and votes to adopt: June 5, 2024</a:t>
            </a:r>
            <a:r>
              <a:rPr lang="en-US" sz="2800" b="1" dirty="0"/>
              <a:t>	</a:t>
            </a:r>
          </a:p>
        </p:txBody>
      </p:sp>
      <p:sp>
        <p:nvSpPr>
          <p:cNvPr id="4" name="Footer Placeholder 3">
            <a:extLst>
              <a:ext uri="{FF2B5EF4-FFF2-40B4-BE49-F238E27FC236}">
                <a16:creationId xmlns:a16="http://schemas.microsoft.com/office/drawing/2014/main" id="{4AA11A8C-31A7-DDAF-D782-23827838315B}"/>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08BCCDF7-2CB3-5637-3C06-2890BD784211}"/>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289601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5629-544B-69C5-2924-C56FE4F5D5DB}"/>
              </a:ext>
            </a:extLst>
          </p:cNvPr>
          <p:cNvSpPr>
            <a:spLocks noGrp="1"/>
          </p:cNvSpPr>
          <p:nvPr>
            <p:ph type="title"/>
          </p:nvPr>
        </p:nvSpPr>
        <p:spPr/>
        <p:txBody>
          <a:bodyPr>
            <a:normAutofit/>
          </a:bodyPr>
          <a:lstStyle/>
          <a:p>
            <a:r>
              <a:rPr lang="en-US" sz="4400" dirty="0"/>
              <a:t>Proposed Board Meeting Schedule CY 2025</a:t>
            </a:r>
          </a:p>
        </p:txBody>
      </p:sp>
      <p:sp>
        <p:nvSpPr>
          <p:cNvPr id="3" name="Content Placeholder 2">
            <a:extLst>
              <a:ext uri="{FF2B5EF4-FFF2-40B4-BE49-F238E27FC236}">
                <a16:creationId xmlns:a16="http://schemas.microsoft.com/office/drawing/2014/main" id="{0BA22735-C496-6F85-565C-504289FCFFDC}"/>
              </a:ext>
            </a:extLst>
          </p:cNvPr>
          <p:cNvSpPr>
            <a:spLocks noGrp="1"/>
          </p:cNvSpPr>
          <p:nvPr>
            <p:ph idx="1"/>
          </p:nvPr>
        </p:nvSpPr>
        <p:spPr>
          <a:xfrm>
            <a:off x="1035714" y="2350737"/>
            <a:ext cx="9976809" cy="2769904"/>
          </a:xfrm>
        </p:spPr>
        <p:txBody>
          <a:bodyPr>
            <a:normAutofit fontScale="25000" lnSpcReduction="20000"/>
          </a:bodyPr>
          <a:lstStyle/>
          <a:p>
            <a:pPr marL="341313" indent="-341313">
              <a:lnSpc>
                <a:spcPts val="1350"/>
              </a:lnSpc>
              <a:spcAft>
                <a:spcPts val="675"/>
              </a:spcAft>
              <a:buFont typeface="Arial" panose="020B0604020202020204" pitchFamily="34" charset="0"/>
              <a:buChar char="•"/>
            </a:pPr>
            <a:r>
              <a:rPr lang="en-US" sz="8000" b="0" i="0" dirty="0">
                <a:solidFill>
                  <a:srgbClr val="333333"/>
                </a:solidFill>
                <a:effectLst/>
              </a:rPr>
              <a:t>February 6</a:t>
            </a:r>
            <a:r>
              <a:rPr lang="en-US" sz="8000" b="0" i="0" baseline="30000" dirty="0">
                <a:solidFill>
                  <a:srgbClr val="333333"/>
                </a:solidFill>
                <a:effectLst/>
              </a:rPr>
              <a:t>th</a:t>
            </a:r>
            <a:r>
              <a:rPr lang="en-US" sz="8000" b="0" i="0" dirty="0">
                <a:solidFill>
                  <a:srgbClr val="333333"/>
                </a:solidFill>
                <a:effectLst/>
              </a:rPr>
              <a:t> </a:t>
            </a:r>
          </a:p>
          <a:p>
            <a:pPr marL="341313" indent="-341313">
              <a:lnSpc>
                <a:spcPts val="1350"/>
              </a:lnSpc>
              <a:spcAft>
                <a:spcPts val="675"/>
              </a:spcAft>
              <a:buFont typeface="Arial" panose="020B0604020202020204" pitchFamily="34" charset="0"/>
              <a:buChar char="•"/>
            </a:pPr>
            <a:r>
              <a:rPr lang="en-US" sz="8000" b="0" i="0" dirty="0">
                <a:solidFill>
                  <a:srgbClr val="333333"/>
                </a:solidFill>
                <a:effectLst/>
              </a:rPr>
              <a:t>April 3</a:t>
            </a:r>
            <a:r>
              <a:rPr lang="en-US" sz="8000" b="0" i="0" baseline="30000" dirty="0">
                <a:solidFill>
                  <a:srgbClr val="333333"/>
                </a:solidFill>
                <a:effectLst/>
              </a:rPr>
              <a:t>rd</a:t>
            </a:r>
            <a:r>
              <a:rPr lang="en-US" sz="8000" b="0" i="0" dirty="0">
                <a:solidFill>
                  <a:srgbClr val="333333"/>
                </a:solidFill>
                <a:effectLst/>
              </a:rPr>
              <a:t> (Public Hearing &amp; Board Meeting)</a:t>
            </a:r>
          </a:p>
          <a:p>
            <a:pPr marL="341313" indent="-341313">
              <a:lnSpc>
                <a:spcPts val="1350"/>
              </a:lnSpc>
              <a:spcAft>
                <a:spcPts val="675"/>
              </a:spcAft>
              <a:buFont typeface="Arial" panose="020B0604020202020204" pitchFamily="34" charset="0"/>
              <a:buChar char="•"/>
            </a:pPr>
            <a:r>
              <a:rPr lang="en-US" sz="8000" b="0" i="0" dirty="0">
                <a:solidFill>
                  <a:srgbClr val="333333"/>
                </a:solidFill>
                <a:effectLst/>
              </a:rPr>
              <a:t>June 5th </a:t>
            </a:r>
          </a:p>
          <a:p>
            <a:pPr marL="341313" indent="-341313">
              <a:lnSpc>
                <a:spcPts val="1350"/>
              </a:lnSpc>
              <a:spcAft>
                <a:spcPts val="675"/>
              </a:spcAft>
              <a:buFont typeface="Arial" panose="020B0604020202020204" pitchFamily="34" charset="0"/>
              <a:buChar char="•"/>
            </a:pPr>
            <a:r>
              <a:rPr lang="en-US" sz="8000" b="0" i="0" dirty="0">
                <a:solidFill>
                  <a:srgbClr val="333333"/>
                </a:solidFill>
                <a:effectLst/>
              </a:rPr>
              <a:t>September 4</a:t>
            </a:r>
            <a:r>
              <a:rPr lang="en-US" sz="8000" b="0" i="0" baseline="30000" dirty="0">
                <a:solidFill>
                  <a:srgbClr val="333333"/>
                </a:solidFill>
                <a:effectLst/>
              </a:rPr>
              <a:t>th</a:t>
            </a:r>
          </a:p>
          <a:p>
            <a:pPr marL="341313" indent="-341313">
              <a:lnSpc>
                <a:spcPts val="1350"/>
              </a:lnSpc>
              <a:spcAft>
                <a:spcPts val="675"/>
              </a:spcAft>
              <a:buFont typeface="Arial" panose="020B0604020202020204" pitchFamily="34" charset="0"/>
              <a:buChar char="•"/>
            </a:pPr>
            <a:r>
              <a:rPr lang="en-US" sz="8000" dirty="0">
                <a:solidFill>
                  <a:srgbClr val="333333"/>
                </a:solidFill>
              </a:rPr>
              <a:t>December 4th</a:t>
            </a:r>
          </a:p>
          <a:p>
            <a:pPr marL="0" indent="0" algn="l">
              <a:lnSpc>
                <a:spcPts val="1350"/>
              </a:lnSpc>
              <a:spcAft>
                <a:spcPts val="675"/>
              </a:spcAft>
              <a:buNone/>
            </a:pPr>
            <a:endParaRPr lang="en-US" sz="8000" b="0" i="0" dirty="0">
              <a:solidFill>
                <a:srgbClr val="333333"/>
              </a:solidFill>
              <a:effectLst/>
            </a:endParaRPr>
          </a:p>
          <a:p>
            <a:pPr marL="0" indent="0" algn="l">
              <a:lnSpc>
                <a:spcPts val="1350"/>
              </a:lnSpc>
              <a:spcAft>
                <a:spcPts val="675"/>
              </a:spcAft>
              <a:buNone/>
            </a:pPr>
            <a:r>
              <a:rPr lang="en-US" sz="8000" b="0" i="0" dirty="0">
                <a:solidFill>
                  <a:srgbClr val="333333"/>
                </a:solidFill>
                <a:effectLst/>
              </a:rPr>
              <a:t>Additional meetings may be added as needed</a:t>
            </a:r>
          </a:p>
          <a:p>
            <a:endParaRPr lang="en-US" dirty="0"/>
          </a:p>
        </p:txBody>
      </p:sp>
      <p:sp>
        <p:nvSpPr>
          <p:cNvPr id="4" name="Footer Placeholder 3">
            <a:extLst>
              <a:ext uri="{FF2B5EF4-FFF2-40B4-BE49-F238E27FC236}">
                <a16:creationId xmlns:a16="http://schemas.microsoft.com/office/drawing/2014/main" id="{A0A718B8-7BC0-CEEC-1455-BEDA1673112E}"/>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753FB0D7-BD6E-CF28-FFE2-CC3999D8118D}"/>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74814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64551-D86C-B01F-24A0-08657B862476}"/>
              </a:ext>
            </a:extLst>
          </p:cNvPr>
          <p:cNvSpPr>
            <a:spLocks noGrp="1"/>
          </p:cNvSpPr>
          <p:nvPr>
            <p:ph type="title"/>
          </p:nvPr>
        </p:nvSpPr>
        <p:spPr/>
        <p:txBody>
          <a:bodyPr/>
          <a:lstStyle/>
          <a:p>
            <a:r>
              <a:rPr lang="en-US" dirty="0"/>
              <a:t>Maine Quality Forum –Key Deliverables</a:t>
            </a:r>
          </a:p>
        </p:txBody>
      </p:sp>
      <p:sp>
        <p:nvSpPr>
          <p:cNvPr id="3" name="Content Placeholder 2">
            <a:extLst>
              <a:ext uri="{FF2B5EF4-FFF2-40B4-BE49-F238E27FC236}">
                <a16:creationId xmlns:a16="http://schemas.microsoft.com/office/drawing/2014/main" id="{121068A3-5801-713F-6F24-DFB29CE1E963}"/>
              </a:ext>
            </a:extLst>
          </p:cNvPr>
          <p:cNvSpPr>
            <a:spLocks noGrp="1"/>
          </p:cNvSpPr>
          <p:nvPr>
            <p:ph idx="1"/>
          </p:nvPr>
        </p:nvSpPr>
        <p:spPr/>
        <p:txBody>
          <a:bodyPr>
            <a:normAutofit/>
          </a:bodyPr>
          <a:lstStyle/>
          <a:p>
            <a:pPr marL="341313" indent="-341313">
              <a:lnSpc>
                <a:spcPct val="100000"/>
              </a:lnSpc>
              <a:spcBef>
                <a:spcPts val="0"/>
              </a:spcBef>
              <a:spcAft>
                <a:spcPts val="600"/>
              </a:spcAft>
              <a:buFont typeface="Arial" panose="020B0604020202020204" pitchFamily="34" charset="0"/>
              <a:buChar char="•"/>
            </a:pPr>
            <a:r>
              <a:rPr lang="en-US" sz="2800" dirty="0"/>
              <a:t>Annual report on rate of healthcare associated infections in the State of Maine (completed in Q1 2025)</a:t>
            </a:r>
          </a:p>
          <a:p>
            <a:pPr marL="341313" indent="-341313">
              <a:lnSpc>
                <a:spcPct val="100000"/>
              </a:lnSpc>
              <a:spcBef>
                <a:spcPts val="0"/>
              </a:spcBef>
              <a:spcAft>
                <a:spcPts val="600"/>
              </a:spcAft>
              <a:buFont typeface="Arial" panose="020B0604020202020204" pitchFamily="34" charset="0"/>
              <a:buChar char="•"/>
            </a:pPr>
            <a:r>
              <a:rPr lang="en-US" sz="2800" dirty="0"/>
              <a:t>Project First Line Deliverables</a:t>
            </a:r>
          </a:p>
          <a:p>
            <a:pPr marL="341313" indent="-341313">
              <a:lnSpc>
                <a:spcPct val="100000"/>
              </a:lnSpc>
              <a:spcBef>
                <a:spcPts val="0"/>
              </a:spcBef>
              <a:spcAft>
                <a:spcPts val="600"/>
              </a:spcAft>
              <a:buFont typeface="Arial" panose="020B0604020202020204" pitchFamily="34" charset="0"/>
              <a:buChar char="•"/>
            </a:pPr>
            <a:r>
              <a:rPr lang="en-US" sz="2800" dirty="0"/>
              <a:t>Annual primary care spending report </a:t>
            </a:r>
          </a:p>
          <a:p>
            <a:pPr marL="512763" lvl="1" indent="-171450">
              <a:lnSpc>
                <a:spcPct val="100000"/>
              </a:lnSpc>
              <a:spcBef>
                <a:spcPts val="0"/>
              </a:spcBef>
              <a:spcAft>
                <a:spcPts val="600"/>
              </a:spcAft>
              <a:buFont typeface="Arial" panose="020B0604020202020204" pitchFamily="34" charset="0"/>
              <a:buChar char="•"/>
            </a:pPr>
            <a:r>
              <a:rPr lang="en-US" sz="2000" dirty="0">
                <a:solidFill>
                  <a:schemeClr val="tx1"/>
                </a:solidFill>
              </a:rPr>
              <a:t>Draft Report e-mailed to advisory committee week of January 6</a:t>
            </a:r>
            <a:r>
              <a:rPr lang="en-US" sz="2000" baseline="30000" dirty="0">
                <a:solidFill>
                  <a:schemeClr val="tx1"/>
                </a:solidFill>
              </a:rPr>
              <a:t>th</a:t>
            </a:r>
            <a:r>
              <a:rPr lang="en-US" sz="2000" dirty="0">
                <a:solidFill>
                  <a:schemeClr val="tx1"/>
                </a:solidFill>
              </a:rPr>
              <a:t> </a:t>
            </a:r>
          </a:p>
          <a:p>
            <a:pPr marL="341313" indent="-341313">
              <a:lnSpc>
                <a:spcPct val="100000"/>
              </a:lnSpc>
              <a:spcBef>
                <a:spcPts val="0"/>
              </a:spcBef>
              <a:spcAft>
                <a:spcPts val="600"/>
              </a:spcAft>
              <a:buFont typeface="Arial" panose="020B0604020202020204" pitchFamily="34" charset="0"/>
              <a:buChar char="•"/>
            </a:pPr>
            <a:r>
              <a:rPr lang="en-US" sz="2800" dirty="0"/>
              <a:t>Annual behavioral health care spending report</a:t>
            </a:r>
          </a:p>
          <a:p>
            <a:pPr marL="512763" lvl="1" indent="-171450">
              <a:lnSpc>
                <a:spcPct val="100000"/>
              </a:lnSpc>
              <a:spcBef>
                <a:spcPts val="0"/>
              </a:spcBef>
              <a:spcAft>
                <a:spcPts val="600"/>
              </a:spcAft>
              <a:buFont typeface="Arial" panose="020B0604020202020204" pitchFamily="34" charset="0"/>
              <a:buChar char="•"/>
            </a:pPr>
            <a:r>
              <a:rPr lang="en-US" sz="2000" dirty="0">
                <a:solidFill>
                  <a:schemeClr val="tx1"/>
                </a:solidFill>
              </a:rPr>
              <a:t>Draft Report e-mailed to advisory committee week of January 20</a:t>
            </a:r>
            <a:r>
              <a:rPr lang="en-US" sz="2000" baseline="30000" dirty="0">
                <a:solidFill>
                  <a:schemeClr val="tx1"/>
                </a:solidFill>
              </a:rPr>
              <a:t>th</a:t>
            </a:r>
            <a:r>
              <a:rPr lang="en-US" sz="2000" dirty="0">
                <a:solidFill>
                  <a:schemeClr val="tx1"/>
                </a:solidFill>
              </a:rPr>
              <a:t> </a:t>
            </a:r>
          </a:p>
        </p:txBody>
      </p:sp>
      <p:sp>
        <p:nvSpPr>
          <p:cNvPr id="4" name="Footer Placeholder 3">
            <a:extLst>
              <a:ext uri="{FF2B5EF4-FFF2-40B4-BE49-F238E27FC236}">
                <a16:creationId xmlns:a16="http://schemas.microsoft.com/office/drawing/2014/main" id="{F4D1853E-72BD-7546-F1EB-430A385B9027}"/>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2A692E0F-B310-5EEA-01A9-159092683953}"/>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49868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4000" dirty="0">
                <a:effectLst/>
                <a:latin typeface="Calibri" panose="020F0502020204030204" pitchFamily="34" charset="0"/>
                <a:ea typeface="Calibri" panose="020F0502020204030204" pitchFamily="34" charset="0"/>
              </a:rPr>
              <a:t>Proposal Regarding MHDO Board Composition</a:t>
            </a:r>
            <a:endParaRPr lang="en-US" sz="40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0" indent="0">
              <a:spcAft>
                <a:spcPts val="0"/>
              </a:spcAft>
              <a:buNone/>
            </a:pPr>
            <a:r>
              <a:rPr lang="en-US" sz="2800" dirty="0">
                <a:effectLst/>
                <a:ea typeface="Aptos" panose="020B0004020202020204" pitchFamily="34" charset="0"/>
                <a:cs typeface="Times New Roman" panose="02020603050405020304" pitchFamily="18" charset="0"/>
              </a:rPr>
              <a:t>Refer to draft legislative language </a:t>
            </a:r>
            <a:endParaRPr lang="en-US" sz="2800" dirty="0"/>
          </a:p>
          <a:p>
            <a:pPr marL="0" indent="0">
              <a:spcAft>
                <a:spcPts val="0"/>
              </a:spcAft>
              <a:buNone/>
            </a:pPr>
            <a:endParaRPr lang="en-US" sz="2800" dirty="0"/>
          </a:p>
          <a:p>
            <a:pPr marL="0" indent="0">
              <a:spcAft>
                <a:spcPts val="0"/>
              </a:spcAft>
              <a:buNone/>
            </a:pPr>
            <a:endParaRPr lang="en-US" sz="2800" dirty="0"/>
          </a:p>
          <a:p>
            <a:pPr marL="0" indent="0">
              <a:spcAft>
                <a:spcPts val="0"/>
              </a:spcAft>
              <a:buNone/>
            </a:pPr>
            <a:endParaRPr lang="en-US" sz="2800" dirty="0"/>
          </a:p>
          <a:p>
            <a:pPr marL="0" indent="0">
              <a:spcAft>
                <a:spcPts val="0"/>
              </a:spcAft>
              <a:buNone/>
            </a:pPr>
            <a:endParaRPr lang="en-US" sz="2800" dirty="0"/>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A3907-C5D8-1510-18DD-251659F137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19B332-76D4-A385-7AF8-4813395C6D46}"/>
              </a:ext>
            </a:extLst>
          </p:cNvPr>
          <p:cNvSpPr>
            <a:spLocks noGrp="1"/>
          </p:cNvSpPr>
          <p:nvPr>
            <p:ph type="title"/>
          </p:nvPr>
        </p:nvSpPr>
        <p:spPr/>
        <p:txBody>
          <a:bodyPr>
            <a:normAutofit/>
          </a:bodyPr>
          <a:lstStyle/>
          <a:p>
            <a:r>
              <a:rPr lang="en-US" sz="3100" dirty="0">
                <a:effectLst/>
                <a:latin typeface="Calibri" panose="020F0502020204030204" pitchFamily="34" charset="0"/>
                <a:ea typeface="Calibri" panose="020F0502020204030204" pitchFamily="34" charset="0"/>
              </a:rPr>
              <a:t>New Requirements in PL 2023, Chapter 584 (LD 1740), </a:t>
            </a:r>
            <a:r>
              <a:rPr lang="en-US" sz="3100" i="1" dirty="0">
                <a:effectLst/>
                <a:latin typeface="Calibri" panose="020F0502020204030204" pitchFamily="34" charset="0"/>
                <a:ea typeface="Calibri" panose="020F0502020204030204" pitchFamily="34" charset="0"/>
              </a:rPr>
              <a:t>An Act to Protect a Patient's Access to Affordable Health Care with Timely Access to Health Care Prices</a:t>
            </a:r>
            <a:endParaRPr lang="en-US" sz="2800" dirty="0"/>
          </a:p>
        </p:txBody>
      </p:sp>
      <p:sp>
        <p:nvSpPr>
          <p:cNvPr id="4" name="Footer Placeholder 3">
            <a:extLst>
              <a:ext uri="{FF2B5EF4-FFF2-40B4-BE49-F238E27FC236}">
                <a16:creationId xmlns:a16="http://schemas.microsoft.com/office/drawing/2014/main" id="{AF97DDD8-2D81-5DD3-C3E3-18DB06567205}"/>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DBAAD628-57DF-FA8B-7A36-D98A6F282003}"/>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
        <p:nvSpPr>
          <p:cNvPr id="7" name="TextBox 6">
            <a:extLst>
              <a:ext uri="{FF2B5EF4-FFF2-40B4-BE49-F238E27FC236}">
                <a16:creationId xmlns:a16="http://schemas.microsoft.com/office/drawing/2014/main" id="{98FAF6BF-4D23-7FAA-9611-54B5E2D4AC9E}"/>
              </a:ext>
            </a:extLst>
          </p:cNvPr>
          <p:cNvSpPr txBox="1"/>
          <p:nvPr/>
        </p:nvSpPr>
        <p:spPr>
          <a:xfrm>
            <a:off x="902404" y="2007567"/>
            <a:ext cx="10387191" cy="3939540"/>
          </a:xfrm>
          <a:prstGeom prst="rect">
            <a:avLst/>
          </a:prstGeom>
          <a:noFill/>
        </p:spPr>
        <p:txBody>
          <a:bodyPr wrap="square" rIns="182880">
            <a:spAutoFit/>
          </a:bodyPr>
          <a:lstStyle/>
          <a:p>
            <a:pPr algn="l">
              <a:spcAft>
                <a:spcPts val="1200"/>
              </a:spcAft>
            </a:pPr>
            <a:r>
              <a:rPr lang="en-US" sz="2000" b="1" i="0" u="none" strike="noStrike" baseline="0" dirty="0">
                <a:latin typeface="TimesNewRomanPS-BoldMT"/>
              </a:rPr>
              <a:t>PART B</a:t>
            </a:r>
            <a:endParaRPr lang="en-US" sz="2000" b="1" i="0" u="none" strike="noStrike" baseline="0" dirty="0">
              <a:latin typeface="TimesNewRomanPSMT"/>
            </a:endParaRPr>
          </a:p>
          <a:p>
            <a:pPr algn="l">
              <a:spcAft>
                <a:spcPts val="1200"/>
              </a:spcAft>
            </a:pPr>
            <a:r>
              <a:rPr lang="en-US" sz="2000" b="1" i="0" u="none" strike="noStrike" baseline="0" dirty="0">
                <a:latin typeface="TimesNewRomanPS-BoldMT"/>
              </a:rPr>
              <a:t>§1718-I. Hospital price transparency</a:t>
            </a:r>
            <a:endParaRPr lang="en-US" sz="2000" b="1" dirty="0">
              <a:latin typeface="TimesNewRomanPS-BoldMT"/>
            </a:endParaRPr>
          </a:p>
          <a:p>
            <a:pPr algn="l">
              <a:spcAft>
                <a:spcPts val="1200"/>
              </a:spcAft>
            </a:pPr>
            <a:r>
              <a:rPr lang="en-US" sz="2000" b="1" i="0" u="none" strike="noStrike" baseline="0" dirty="0">
                <a:latin typeface="TimesNewRomanPS-BoldMT"/>
              </a:rPr>
              <a:t>1. Compliance with federal regulations. </a:t>
            </a:r>
            <a:r>
              <a:rPr lang="en-US" sz="2000" b="0" i="0" u="none" strike="noStrike" baseline="0" dirty="0">
                <a:latin typeface="TimesNewRomanPSMT"/>
              </a:rPr>
              <a:t>A hospital must comply with the price transparency requirements established in 45 Code of Federal Regulations, Part 180, Subparts A and B, as in effect on January 1, 2024.</a:t>
            </a:r>
          </a:p>
          <a:p>
            <a:pPr algn="l">
              <a:spcAft>
                <a:spcPts val="1200"/>
              </a:spcAft>
            </a:pPr>
            <a:r>
              <a:rPr lang="en-US" sz="2000" b="1" i="0" u="none" strike="noStrike" baseline="0" dirty="0">
                <a:latin typeface="TimesNewRomanPS-BoldMT"/>
              </a:rPr>
              <a:t>2. Standard format; rules. </a:t>
            </a:r>
            <a:r>
              <a:rPr lang="en-US" sz="2000" b="0" i="0" u="none" strike="noStrike" baseline="0" dirty="0">
                <a:latin typeface="TimesNewRomanPSMT"/>
              </a:rPr>
              <a:t>A hospital must provide price transparency data in a standardized format established in rule by the Maine Health Data Organization. The Maine Health Data Organization shall adopt by rule a standardized format for a hospital to disclose price transparency data that is the same or substantially similar to any format required by federal regulations. Rules adopted pursuant to this subsection are routine technical rules as described in Title 5, chapter 375, subchapter 2-A.</a:t>
            </a:r>
            <a:endParaRPr lang="en-US" sz="2000" dirty="0"/>
          </a:p>
        </p:txBody>
      </p:sp>
    </p:spTree>
    <p:extLst>
      <p:ext uri="{BB962C8B-B14F-4D97-AF65-F5344CB8AC3E}">
        <p14:creationId xmlns:p14="http://schemas.microsoft.com/office/powerpoint/2010/main" val="62210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B1BE3E-8BCD-E45D-4C5F-F4F927D5CF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EB2D5B-34EB-A619-B007-D1E17FCBC805}"/>
              </a:ext>
            </a:extLst>
          </p:cNvPr>
          <p:cNvSpPr>
            <a:spLocks noGrp="1"/>
          </p:cNvSpPr>
          <p:nvPr>
            <p:ph type="title"/>
          </p:nvPr>
        </p:nvSpPr>
        <p:spPr/>
        <p:txBody>
          <a:bodyPr>
            <a:normAutofit/>
          </a:bodyPr>
          <a:lstStyle/>
          <a:p>
            <a:r>
              <a:rPr lang="en-US" sz="3100" dirty="0">
                <a:effectLst/>
                <a:latin typeface="Calibri" panose="020F0502020204030204" pitchFamily="34" charset="0"/>
                <a:ea typeface="Calibri" panose="020F0502020204030204" pitchFamily="34" charset="0"/>
              </a:rPr>
              <a:t>New Requirements in PL 2023, Chapter 584 (LD 1740), </a:t>
            </a:r>
            <a:r>
              <a:rPr lang="en-US" sz="3100" i="1" dirty="0">
                <a:effectLst/>
                <a:latin typeface="Calibri" panose="020F0502020204030204" pitchFamily="34" charset="0"/>
                <a:ea typeface="Calibri" panose="020F0502020204030204" pitchFamily="34" charset="0"/>
              </a:rPr>
              <a:t>An Act to Protect a Patient's Access to Affordable Health Care with Timely Access to Health Care Prices</a:t>
            </a:r>
            <a:endParaRPr lang="en-US" sz="2800" dirty="0"/>
          </a:p>
        </p:txBody>
      </p:sp>
      <p:sp>
        <p:nvSpPr>
          <p:cNvPr id="4" name="Footer Placeholder 3">
            <a:extLst>
              <a:ext uri="{FF2B5EF4-FFF2-40B4-BE49-F238E27FC236}">
                <a16:creationId xmlns:a16="http://schemas.microsoft.com/office/drawing/2014/main" id="{7F6F3B7E-DB1B-60E1-643D-4453D49AF0EF}"/>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5996674D-ED51-7A2E-CBD1-E965132E1AAA}"/>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
        <p:nvSpPr>
          <p:cNvPr id="8" name="TextBox 7">
            <a:extLst>
              <a:ext uri="{FF2B5EF4-FFF2-40B4-BE49-F238E27FC236}">
                <a16:creationId xmlns:a16="http://schemas.microsoft.com/office/drawing/2014/main" id="{6D1980A2-FEB1-4C73-B661-0FA3A262F596}"/>
              </a:ext>
            </a:extLst>
          </p:cNvPr>
          <p:cNvSpPr txBox="1"/>
          <p:nvPr/>
        </p:nvSpPr>
        <p:spPr>
          <a:xfrm>
            <a:off x="1097279" y="2076449"/>
            <a:ext cx="10115202" cy="1631216"/>
          </a:xfrm>
          <a:prstGeom prst="rect">
            <a:avLst/>
          </a:prstGeom>
          <a:noFill/>
        </p:spPr>
        <p:txBody>
          <a:bodyPr wrap="square">
            <a:spAutoFit/>
          </a:bodyPr>
          <a:lstStyle/>
          <a:p>
            <a:pPr algn="l"/>
            <a:r>
              <a:rPr lang="en-US" sz="2000" b="1" i="0" u="none" strike="noStrike" baseline="0" dirty="0">
                <a:latin typeface="TimesNewRomanPS-BoldMT"/>
              </a:rPr>
              <a:t>3. Failure to comply. </a:t>
            </a:r>
            <a:r>
              <a:rPr lang="en-US" sz="2000" b="0" i="0" u="none" strike="noStrike" baseline="0" dirty="0">
                <a:latin typeface="TimesNewRomanPSMT"/>
              </a:rPr>
              <a:t>A hospital that fails to comply with subsection 2 or any rule adopted by the Maine Health Data Organization may be subject to a fine for failure to comply under section 8705-A. Notwithstanding any provision of law to the contrary, the Maine Health Data Organization shall retain any fine collected from a hospital for a failure to comply with this section pursuant to a compliance action taken under section 8705-A.</a:t>
            </a:r>
            <a:endParaRPr lang="en-US" sz="2000" dirty="0"/>
          </a:p>
        </p:txBody>
      </p:sp>
    </p:spTree>
    <p:extLst>
      <p:ext uri="{BB962C8B-B14F-4D97-AF65-F5344CB8AC3E}">
        <p14:creationId xmlns:p14="http://schemas.microsoft.com/office/powerpoint/2010/main" val="167136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CD7003-B9AB-EF01-34F7-834A1E8EB3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819037-A488-D901-6C32-935CE9D33C87}"/>
              </a:ext>
            </a:extLst>
          </p:cNvPr>
          <p:cNvSpPr>
            <a:spLocks noGrp="1"/>
          </p:cNvSpPr>
          <p:nvPr>
            <p:ph type="title"/>
          </p:nvPr>
        </p:nvSpPr>
        <p:spPr/>
        <p:txBody>
          <a:bodyPr>
            <a:normAutofit/>
          </a:bodyPr>
          <a:lstStyle/>
          <a:p>
            <a:r>
              <a:rPr lang="en-US" sz="3100" dirty="0">
                <a:effectLst/>
                <a:latin typeface="Calibri" panose="020F0502020204030204" pitchFamily="34" charset="0"/>
                <a:ea typeface="Calibri" panose="020F0502020204030204" pitchFamily="34" charset="0"/>
              </a:rPr>
              <a:t>New Requirements in PL 2023, Chapter 584 (LD 1740), </a:t>
            </a:r>
            <a:r>
              <a:rPr lang="en-US" sz="3100" i="1" dirty="0">
                <a:effectLst/>
                <a:latin typeface="Calibri" panose="020F0502020204030204" pitchFamily="34" charset="0"/>
                <a:ea typeface="Calibri" panose="020F0502020204030204" pitchFamily="34" charset="0"/>
              </a:rPr>
              <a:t>An Act to Protect a Patient's Access to Affordable Health Care with Timely Access to Health Care Prices</a:t>
            </a:r>
            <a:endParaRPr lang="en-US" sz="2800" dirty="0"/>
          </a:p>
        </p:txBody>
      </p:sp>
      <p:sp>
        <p:nvSpPr>
          <p:cNvPr id="4" name="Footer Placeholder 3">
            <a:extLst>
              <a:ext uri="{FF2B5EF4-FFF2-40B4-BE49-F238E27FC236}">
                <a16:creationId xmlns:a16="http://schemas.microsoft.com/office/drawing/2014/main" id="{1F449015-1010-FAFF-60DB-042FA4D3CE40}"/>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E01F5EA7-EF43-2E7B-E658-E9F8765926E2}"/>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
        <p:nvSpPr>
          <p:cNvPr id="8" name="TextBox 7">
            <a:extLst>
              <a:ext uri="{FF2B5EF4-FFF2-40B4-BE49-F238E27FC236}">
                <a16:creationId xmlns:a16="http://schemas.microsoft.com/office/drawing/2014/main" id="{E2CD7161-4404-B7CC-4629-CB39EAAA8D04}"/>
              </a:ext>
            </a:extLst>
          </p:cNvPr>
          <p:cNvSpPr txBox="1"/>
          <p:nvPr/>
        </p:nvSpPr>
        <p:spPr>
          <a:xfrm>
            <a:off x="1097279" y="2076449"/>
            <a:ext cx="10115202" cy="2246769"/>
          </a:xfrm>
          <a:prstGeom prst="rect">
            <a:avLst/>
          </a:prstGeom>
          <a:noFill/>
        </p:spPr>
        <p:txBody>
          <a:bodyPr wrap="square">
            <a:spAutoFit/>
          </a:bodyPr>
          <a:lstStyle/>
          <a:p>
            <a:pPr algn="l"/>
            <a:r>
              <a:rPr lang="en-US" sz="2000" b="1" i="0" u="none" strike="noStrike" baseline="0" dirty="0">
                <a:latin typeface="TimesNewRomanPS-BoldMT"/>
              </a:rPr>
              <a:t>4. Determination of material compliance; notice. </a:t>
            </a:r>
            <a:r>
              <a:rPr lang="en-US" sz="2000" b="0" i="0" u="none" strike="noStrike" baseline="0" dirty="0">
                <a:latin typeface="TimesNewRomanPSMT"/>
              </a:rPr>
              <a:t>Upon a determination that a hospital is not in material compliance with subsections 1 and 2, the Maine Health Data Organization shall notify the hospital that the hospital is not in material compliance and require the hospital to take corrective action within 60 days to become materially compliant. The Maine Health Data Organization shall adopt by rule standards for material compliance that align with federal regulations. Rules adopted pursuant to this subsection are routine technical rules as described in Title 5, chapter 375, subchapter 2-A.</a:t>
            </a:r>
            <a:endParaRPr lang="en-US" sz="2000" dirty="0"/>
          </a:p>
        </p:txBody>
      </p:sp>
    </p:spTree>
    <p:extLst>
      <p:ext uri="{BB962C8B-B14F-4D97-AF65-F5344CB8AC3E}">
        <p14:creationId xmlns:p14="http://schemas.microsoft.com/office/powerpoint/2010/main" val="92245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A9C555-7E0F-30B7-CCC4-F28C635255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04D68A-E67D-126C-2EA4-A33360EF5AC6}"/>
              </a:ext>
            </a:extLst>
          </p:cNvPr>
          <p:cNvSpPr>
            <a:spLocks noGrp="1"/>
          </p:cNvSpPr>
          <p:nvPr>
            <p:ph type="title"/>
          </p:nvPr>
        </p:nvSpPr>
        <p:spPr/>
        <p:txBody>
          <a:bodyPr>
            <a:normAutofit/>
          </a:bodyPr>
          <a:lstStyle/>
          <a:p>
            <a:r>
              <a:rPr lang="en-US" sz="3100" dirty="0">
                <a:effectLst/>
                <a:latin typeface="Calibri" panose="020F0502020204030204" pitchFamily="34" charset="0"/>
                <a:ea typeface="Calibri" panose="020F0502020204030204" pitchFamily="34" charset="0"/>
              </a:rPr>
              <a:t>New Requirements in PL 2023, Chapter 584 (LD 1740), </a:t>
            </a:r>
            <a:r>
              <a:rPr lang="en-US" sz="3100" i="1" dirty="0">
                <a:effectLst/>
                <a:latin typeface="Calibri" panose="020F0502020204030204" pitchFamily="34" charset="0"/>
                <a:ea typeface="Calibri" panose="020F0502020204030204" pitchFamily="34" charset="0"/>
              </a:rPr>
              <a:t>An Act to Protect a Patient's Access to Affordable Health Care with Timely Access to Health Care Prices</a:t>
            </a:r>
            <a:endParaRPr lang="en-US" sz="2800" dirty="0"/>
          </a:p>
        </p:txBody>
      </p:sp>
      <p:sp>
        <p:nvSpPr>
          <p:cNvPr id="4" name="Footer Placeholder 3">
            <a:extLst>
              <a:ext uri="{FF2B5EF4-FFF2-40B4-BE49-F238E27FC236}">
                <a16:creationId xmlns:a16="http://schemas.microsoft.com/office/drawing/2014/main" id="{87A6237B-3144-2A90-2EF3-EA279955DAB1}"/>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DB73B83B-8178-EAF1-04BF-2A0474658D52}"/>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
        <p:nvSpPr>
          <p:cNvPr id="7" name="TextBox 6">
            <a:extLst>
              <a:ext uri="{FF2B5EF4-FFF2-40B4-BE49-F238E27FC236}">
                <a16:creationId xmlns:a16="http://schemas.microsoft.com/office/drawing/2014/main" id="{44991F81-D8D8-5B2D-555C-CD7EFC983BE1}"/>
              </a:ext>
            </a:extLst>
          </p:cNvPr>
          <p:cNvSpPr txBox="1"/>
          <p:nvPr/>
        </p:nvSpPr>
        <p:spPr>
          <a:xfrm>
            <a:off x="1097279" y="2065105"/>
            <a:ext cx="10115203" cy="3592137"/>
          </a:xfrm>
          <a:prstGeom prst="rect">
            <a:avLst/>
          </a:prstGeom>
          <a:noFill/>
        </p:spPr>
        <p:txBody>
          <a:bodyPr wrap="square">
            <a:spAutoFit/>
          </a:bodyPr>
          <a:lstStyle/>
          <a:p>
            <a:pPr marL="0" marR="0">
              <a:lnSpc>
                <a:spcPct val="116000"/>
              </a:lnSpc>
              <a:spcBef>
                <a:spcPts val="1800"/>
              </a:spcBef>
              <a:spcAft>
                <a:spcPts val="400"/>
              </a:spcAft>
            </a:pPr>
            <a:r>
              <a:rPr lang="en-US" sz="2000" b="1" kern="0" dirty="0">
                <a:solidFill>
                  <a:srgbClr val="0F4761"/>
                </a:solidFill>
                <a:effectLst/>
                <a:latin typeface="Times New Roman" panose="02020603050405020304" pitchFamily="18" charset="0"/>
                <a:ea typeface="Aptos" panose="020B0004020202020204" pitchFamily="34" charset="0"/>
                <a:cs typeface="Times New Roman" panose="02020603050405020304" pitchFamily="18" charset="0"/>
              </a:rPr>
              <a:t>45 Code of Federal Regulations</a:t>
            </a:r>
            <a:endParaRPr lang="en-US" sz="2000" b="1" kern="0" dirty="0">
              <a:solidFill>
                <a:srgbClr val="0F476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u="sng"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2"/>
              </a:rPr>
              <a:t>PART 180—HOSPITAL PRICE TRANSPARENCY</a:t>
            </a:r>
            <a:endParaRPr lang="en-US" sz="2000" dirty="0">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16000"/>
              </a:lnSpc>
              <a:spcAft>
                <a:spcPts val="800"/>
              </a:spcAft>
            </a:pPr>
            <a:r>
              <a:rPr lang="en-US" sz="2000" dirty="0">
                <a:effectLst/>
                <a:latin typeface="Times New Roman" panose="02020603050405020304" pitchFamily="18" charset="0"/>
                <a:ea typeface="Aptos" panose="020B0004020202020204" pitchFamily="34" charset="0"/>
                <a:cs typeface="Times New Roman" panose="02020603050405020304" pitchFamily="18" charset="0"/>
              </a:rPr>
              <a:t>§ 180.40 General requirements. A hospital must make public the following: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nSpc>
                <a:spcPct val="116000"/>
              </a:lnSpc>
              <a:spcAft>
                <a:spcPts val="800"/>
              </a:spcAft>
            </a:pPr>
            <a:r>
              <a:rPr lang="en-US" sz="2000" dirty="0">
                <a:effectLst/>
                <a:latin typeface="Times New Roman" panose="02020603050405020304" pitchFamily="18" charset="0"/>
                <a:ea typeface="Aptos" panose="020B0004020202020204" pitchFamily="34" charset="0"/>
                <a:cs typeface="Times New Roman" panose="02020603050405020304" pitchFamily="18" charset="0"/>
              </a:rPr>
              <a:t>(a) A machine-readable file containing a list of all standard charges for all items and services as provided in § 180.50. </a:t>
            </a:r>
            <a:r>
              <a:rPr lang="en-US" sz="2000" dirty="0">
                <a:latin typeface="Times New Roman" panose="02020603050405020304" pitchFamily="18" charset="0"/>
                <a:ea typeface="Aptos" panose="020B0004020202020204" pitchFamily="34" charset="0"/>
                <a:cs typeface="Times New Roman" panose="02020603050405020304" pitchFamily="18" charset="0"/>
              </a:rPr>
              <a:t>(specific requirements defined)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nSpc>
                <a:spcPct val="116000"/>
              </a:lnSpc>
              <a:spcAft>
                <a:spcPts val="800"/>
              </a:spcAft>
            </a:pPr>
            <a:r>
              <a:rPr lang="en-US" sz="2000" dirty="0">
                <a:effectLst/>
                <a:latin typeface="Times New Roman" panose="02020603050405020304" pitchFamily="18" charset="0"/>
                <a:ea typeface="Aptos" panose="020B0004020202020204" pitchFamily="34" charset="0"/>
                <a:cs typeface="Times New Roman" panose="02020603050405020304" pitchFamily="18" charset="0"/>
              </a:rPr>
              <a:t>(b) A consumer-friendly list of standard charges for a limited set of shoppable services as provided in § 180.60. (specific requirements defined)</a:t>
            </a:r>
          </a:p>
          <a:p>
            <a:pPr marL="457200" marR="0">
              <a:lnSpc>
                <a:spcPct val="116000"/>
              </a:lnSpc>
              <a:spcAft>
                <a:spcPts val="800"/>
              </a:spcAft>
            </a:pPr>
            <a:r>
              <a:rPr lang="en-US" sz="2000" b="1" i="1" dirty="0">
                <a:effectLst/>
              </a:rPr>
              <a:t>Frequency of updates.</a:t>
            </a:r>
            <a:r>
              <a:rPr lang="en-US" sz="2000" dirty="0"/>
              <a:t> The hospital must update the standard charge information described in both sections at least once annually.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634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33893-E493-A1C3-CF40-0093E2FC7E98}"/>
              </a:ext>
            </a:extLst>
          </p:cNvPr>
          <p:cNvSpPr>
            <a:spLocks noGrp="1"/>
          </p:cNvSpPr>
          <p:nvPr>
            <p:ph type="title"/>
          </p:nvPr>
        </p:nvSpPr>
        <p:spPr/>
        <p:txBody>
          <a:bodyPr>
            <a:normAutofit fontScale="90000"/>
          </a:bodyPr>
          <a:lstStyle/>
          <a:p>
            <a:r>
              <a:rPr lang="en-US" kern="0" dirty="0">
                <a:solidFill>
                  <a:srgbClr val="000000"/>
                </a:solidFill>
                <a:effectLst/>
                <a:latin typeface="+mn-lt"/>
                <a:ea typeface="Times New Roman" panose="02020603050405020304" pitchFamily="18" charset="0"/>
                <a:cs typeface="Times New Roman" panose="02020603050405020304" pitchFamily="18" charset="0"/>
              </a:rPr>
              <a:t>Maine Hospital’s and </a:t>
            </a:r>
            <a:r>
              <a:rPr lang="en-US" dirty="0">
                <a:solidFill>
                  <a:srgbClr val="000000"/>
                </a:solidFill>
                <a:effectLst/>
                <a:latin typeface="+mn-lt"/>
                <a:ea typeface="Aptos" panose="020B0004020202020204" pitchFamily="34" charset="0"/>
                <a:cs typeface="Aptos" panose="020B0004020202020204" pitchFamily="34" charset="0"/>
              </a:rPr>
              <a:t>45 Code of Federal Regulations, Part 180, Subparts A and B</a:t>
            </a:r>
            <a:br>
              <a:rPr lang="en-US" sz="2400" b="1" kern="0" dirty="0">
                <a:solidFill>
                  <a:srgbClr val="0F4761"/>
                </a:solidFill>
                <a:effectLst/>
                <a:latin typeface="+mn-lt"/>
                <a:ea typeface="Times New Roman" panose="02020603050405020304" pitchFamily="18" charset="0"/>
                <a:cs typeface="Times New Roman" panose="02020603050405020304" pitchFamily="18" charset="0"/>
              </a:rPr>
            </a:br>
            <a:endParaRPr lang="en-US" sz="2400" dirty="0">
              <a:latin typeface="+mn-lt"/>
            </a:endParaRPr>
          </a:p>
        </p:txBody>
      </p:sp>
      <p:graphicFrame>
        <p:nvGraphicFramePr>
          <p:cNvPr id="6" name="Content Placeholder 5">
            <a:extLst>
              <a:ext uri="{FF2B5EF4-FFF2-40B4-BE49-F238E27FC236}">
                <a16:creationId xmlns:a16="http://schemas.microsoft.com/office/drawing/2014/main" id="{9E4A387B-6E0D-5DFC-4BE0-2D588A48A183}"/>
              </a:ext>
            </a:extLst>
          </p:cNvPr>
          <p:cNvGraphicFramePr>
            <a:graphicFrameLocks noGrp="1"/>
          </p:cNvGraphicFramePr>
          <p:nvPr>
            <p:ph idx="1"/>
            <p:extLst>
              <p:ext uri="{D42A27DB-BD31-4B8C-83A1-F6EECF244321}">
                <p14:modId xmlns:p14="http://schemas.microsoft.com/office/powerpoint/2010/main" val="2278217552"/>
              </p:ext>
            </p:extLst>
          </p:nvPr>
        </p:nvGraphicFramePr>
        <p:xfrm>
          <a:off x="1096963" y="1939458"/>
          <a:ext cx="10115550" cy="4315653"/>
        </p:xfrm>
        <a:graphic>
          <a:graphicData uri="http://schemas.openxmlformats.org/drawingml/2006/table">
            <a:tbl>
              <a:tblPr firstRow="1" bandRow="1">
                <a:tableStyleId>{5C22544A-7EE6-4342-B048-85BDC9FD1C3A}</a:tableStyleId>
              </a:tblPr>
              <a:tblGrid>
                <a:gridCol w="1575899">
                  <a:extLst>
                    <a:ext uri="{9D8B030D-6E8A-4147-A177-3AD203B41FA5}">
                      <a16:colId xmlns:a16="http://schemas.microsoft.com/office/drawing/2014/main" val="1437775518"/>
                    </a:ext>
                  </a:extLst>
                </a:gridCol>
                <a:gridCol w="1939331">
                  <a:extLst>
                    <a:ext uri="{9D8B030D-6E8A-4147-A177-3AD203B41FA5}">
                      <a16:colId xmlns:a16="http://schemas.microsoft.com/office/drawing/2014/main" val="381682885"/>
                    </a:ext>
                  </a:extLst>
                </a:gridCol>
                <a:gridCol w="2554100">
                  <a:extLst>
                    <a:ext uri="{9D8B030D-6E8A-4147-A177-3AD203B41FA5}">
                      <a16:colId xmlns:a16="http://schemas.microsoft.com/office/drawing/2014/main" val="3368984176"/>
                    </a:ext>
                  </a:extLst>
                </a:gridCol>
                <a:gridCol w="2671043">
                  <a:extLst>
                    <a:ext uri="{9D8B030D-6E8A-4147-A177-3AD203B41FA5}">
                      <a16:colId xmlns:a16="http://schemas.microsoft.com/office/drawing/2014/main" val="2073181849"/>
                    </a:ext>
                  </a:extLst>
                </a:gridCol>
                <a:gridCol w="1375177">
                  <a:extLst>
                    <a:ext uri="{9D8B030D-6E8A-4147-A177-3AD203B41FA5}">
                      <a16:colId xmlns:a16="http://schemas.microsoft.com/office/drawing/2014/main" val="1867539192"/>
                    </a:ext>
                  </a:extLst>
                </a:gridCol>
              </a:tblGrid>
              <a:tr h="370840">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 System</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Machine Readable File</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Shoppable Services</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Effective Date/ Last Updated</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78038782"/>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Cary Medical Center</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effectLst/>
                          <a:latin typeface="Aptos" panose="020B0004020202020204" pitchFamily="34" charset="0"/>
                          <a:ea typeface="Times New Roman" panose="02020603050405020304" pitchFamily="18" charset="0"/>
                          <a:cs typeface="Times New Roman" panose="02020603050405020304" pitchFamily="18" charset="0"/>
                        </a:rPr>
                        <a:t>Cary Medical Center</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https://www.carymedicalcenter.org/finance-billing/hospital-pricing/</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Open Sans" panose="020B0606030504020204" pitchFamily="34" charset="0"/>
                          <a:ea typeface="Open Sans" panose="020B0606030504020204" pitchFamily="34" charset="0"/>
                          <a:cs typeface="Times New Roman" panose="02020603050405020304" pitchFamily="18" charset="0"/>
                        </a:rPr>
                        <a:t>Downloadable file at same link</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1"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8/1/2023</a:t>
                      </a:r>
                      <a:endParaRPr lang="en-US" sz="1200" b="1"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10569627"/>
                  </a:ext>
                </a:extLst>
              </a:tr>
              <a:tr h="370840">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Central Maine Healthcare</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Central Maine Medical Center</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3"/>
                        </a:rPr>
                        <a:t>https://www.cmhc.org/patients-and-visitors/billing-financial-information/price-transparency/</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Price Estimate tool: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https://cmhc.patientsimple.com/guest/#/estimates/patientestimate#1</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0788087"/>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Central Maine Healthcare</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Bridgton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3"/>
                        </a:rPr>
                        <a:t>https://www.cmhc.org/patients-and-visitors/billing-financial-information/price-transparency/</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Price Estimate tool: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https://cmhc.patientsimple.com/guest/#/estimates/patientestimate#1</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9482581"/>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Central Maine Healthcare</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Rumford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3"/>
                        </a:rPr>
                        <a:t>https://www.cmhc.org/patients-and-visitors/billing-financial-information/price-transparency/</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Price Estimate tool: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https://cmhc.patientsimple.com/guest/#/estimates/patientestimate#1</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00244293"/>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Down East Community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Down East Community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5"/>
                        </a:rPr>
                        <a:t>https://www.dech.org/hospital-price-estimate/</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Price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6"/>
                        </a:rPr>
                        <a:t>https://www.patientsimple.com/dech/estimates</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68410512"/>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Houlton Regional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Houlton Regional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7"/>
                        </a:rPr>
                        <a:t>https://houltonregional.org/billing-2/price-transparency/</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Open Sans" panose="020B0606030504020204" pitchFamily="34" charset="0"/>
                          <a:ea typeface="Open Sans" panose="020B0606030504020204" pitchFamily="34" charset="0"/>
                          <a:cs typeface="Times New Roman" panose="02020603050405020304" pitchFamily="18" charset="0"/>
                        </a:rPr>
                        <a:t>Downloadable file at same link</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6/7/2024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06377105"/>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MaineGeneral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MaineGeneral Medical Center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8"/>
                        </a:rPr>
                        <a:t>https://www.mainegeneral.org/patients-visitors/medical-fees-and-cost-of-care/</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9"/>
                        </a:rPr>
                        <a:t>https://ezcost.info/MaineGeneral-Medical-Center/estimate_cost</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1/1/2024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6180285"/>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Franklin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0"/>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1"/>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51790574"/>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Lincoln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0"/>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2"/>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9889519"/>
                  </a:ext>
                </a:extLst>
              </a:tr>
            </a:tbl>
          </a:graphicData>
        </a:graphic>
      </p:graphicFrame>
      <p:sp>
        <p:nvSpPr>
          <p:cNvPr id="4" name="Footer Placeholder 3">
            <a:extLst>
              <a:ext uri="{FF2B5EF4-FFF2-40B4-BE49-F238E27FC236}">
                <a16:creationId xmlns:a16="http://schemas.microsoft.com/office/drawing/2014/main" id="{A75AFE2B-6BDB-F4C1-9B57-85720B096805}"/>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04953F4E-D3CE-FDC0-C3B2-9648BAB9B032}"/>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18826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630D3-7DA2-9202-9F87-A05211687861}"/>
              </a:ext>
            </a:extLst>
          </p:cNvPr>
          <p:cNvSpPr>
            <a:spLocks noGrp="1"/>
          </p:cNvSpPr>
          <p:nvPr>
            <p:ph type="title"/>
          </p:nvPr>
        </p:nvSpPr>
        <p:spPr/>
        <p:txBody>
          <a:bodyPr/>
          <a:lstStyle/>
          <a:p>
            <a:r>
              <a:rPr lang="en-US" sz="4800" kern="0" dirty="0">
                <a:solidFill>
                  <a:srgbClr val="000000"/>
                </a:solidFill>
                <a:effectLst/>
                <a:latin typeface="+mn-lt"/>
                <a:ea typeface="Times New Roman" panose="02020603050405020304" pitchFamily="18" charset="0"/>
                <a:cs typeface="Times New Roman" panose="02020603050405020304" pitchFamily="18" charset="0"/>
              </a:rPr>
              <a:t>Maine Hospital’s and </a:t>
            </a:r>
            <a:r>
              <a:rPr lang="en-US" sz="4800" dirty="0">
                <a:solidFill>
                  <a:srgbClr val="000000"/>
                </a:solidFill>
                <a:effectLst/>
                <a:latin typeface="+mn-lt"/>
                <a:ea typeface="Aptos" panose="020B0004020202020204" pitchFamily="34" charset="0"/>
                <a:cs typeface="Aptos" panose="020B0004020202020204" pitchFamily="34" charset="0"/>
              </a:rPr>
              <a:t>45 Code of Federal Regulations, Part 180, Subparts A and B</a:t>
            </a:r>
            <a:endParaRPr lang="en-US" dirty="0">
              <a:solidFill>
                <a:srgbClr val="000000"/>
              </a:solidFill>
            </a:endParaRPr>
          </a:p>
        </p:txBody>
      </p:sp>
      <p:graphicFrame>
        <p:nvGraphicFramePr>
          <p:cNvPr id="6" name="Content Placeholder 5">
            <a:extLst>
              <a:ext uri="{FF2B5EF4-FFF2-40B4-BE49-F238E27FC236}">
                <a16:creationId xmlns:a16="http://schemas.microsoft.com/office/drawing/2014/main" id="{E5BA5E27-51D7-BBC7-0139-5E1D0B3EA928}"/>
              </a:ext>
            </a:extLst>
          </p:cNvPr>
          <p:cNvGraphicFramePr>
            <a:graphicFrameLocks noGrp="1"/>
          </p:cNvGraphicFramePr>
          <p:nvPr>
            <p:ph idx="1"/>
            <p:extLst>
              <p:ext uri="{D42A27DB-BD31-4B8C-83A1-F6EECF244321}">
                <p14:modId xmlns:p14="http://schemas.microsoft.com/office/powerpoint/2010/main" val="1120958439"/>
              </p:ext>
            </p:extLst>
          </p:nvPr>
        </p:nvGraphicFramePr>
        <p:xfrm>
          <a:off x="1097279" y="1947650"/>
          <a:ext cx="10115550" cy="4219449"/>
        </p:xfrm>
        <a:graphic>
          <a:graphicData uri="http://schemas.openxmlformats.org/drawingml/2006/table">
            <a:tbl>
              <a:tblPr firstRow="1" bandRow="1">
                <a:tableStyleId>{5C22544A-7EE6-4342-B048-85BDC9FD1C3A}</a:tableStyleId>
              </a:tblPr>
              <a:tblGrid>
                <a:gridCol w="1354835">
                  <a:extLst>
                    <a:ext uri="{9D8B030D-6E8A-4147-A177-3AD203B41FA5}">
                      <a16:colId xmlns:a16="http://schemas.microsoft.com/office/drawing/2014/main" val="1571838760"/>
                    </a:ext>
                  </a:extLst>
                </a:gridCol>
                <a:gridCol w="2130250">
                  <a:extLst>
                    <a:ext uri="{9D8B030D-6E8A-4147-A177-3AD203B41FA5}">
                      <a16:colId xmlns:a16="http://schemas.microsoft.com/office/drawing/2014/main" val="2937503466"/>
                    </a:ext>
                  </a:extLst>
                </a:gridCol>
                <a:gridCol w="2722788">
                  <a:extLst>
                    <a:ext uri="{9D8B030D-6E8A-4147-A177-3AD203B41FA5}">
                      <a16:colId xmlns:a16="http://schemas.microsoft.com/office/drawing/2014/main" val="1328060278"/>
                    </a:ext>
                  </a:extLst>
                </a:gridCol>
                <a:gridCol w="2683226">
                  <a:extLst>
                    <a:ext uri="{9D8B030D-6E8A-4147-A177-3AD203B41FA5}">
                      <a16:colId xmlns:a16="http://schemas.microsoft.com/office/drawing/2014/main" val="972519622"/>
                    </a:ext>
                  </a:extLst>
                </a:gridCol>
                <a:gridCol w="1224451">
                  <a:extLst>
                    <a:ext uri="{9D8B030D-6E8A-4147-A177-3AD203B41FA5}">
                      <a16:colId xmlns:a16="http://schemas.microsoft.com/office/drawing/2014/main" val="1539249736"/>
                    </a:ext>
                  </a:extLst>
                </a:gridCol>
              </a:tblGrid>
              <a:tr h="370840">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 System</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Machine Readable File</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Shoppable Services</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Effective Date/ Last Updated</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7828231"/>
                  </a:ext>
                </a:extLst>
              </a:tr>
              <a:tr h="370840">
                <a:tc>
                  <a:txBody>
                    <a:bodyPr/>
                    <a:lstStyle/>
                    <a:p>
                      <a:pPr marL="0" marR="0">
                        <a:lnSpc>
                          <a:spcPct val="116000"/>
                        </a:lnSpc>
                        <a:spcAft>
                          <a:spcPts val="800"/>
                        </a:spcAft>
                      </a:pPr>
                      <a:r>
                        <a:rPr lang="en-US" sz="1000" dirty="0" err="1">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err="1">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MaineHealth</a:t>
                      </a:r>
                      <a:r>
                        <a:rPr lang="en-US" sz="10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Maine Medical Center Biddeford/Sanford</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b="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b="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3"/>
                        </a:rPr>
                        <a:t>Hospital Price Index</a:t>
                      </a:r>
                      <a:endParaRPr lang="en-US" sz="1200" b="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6045353"/>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err="1">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MaineHealth</a:t>
                      </a:r>
                      <a:r>
                        <a:rPr lang="en-US" sz="10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Maine Medical Center Portland</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b="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b="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4"/>
                        </a:rPr>
                        <a:t>Hospital Price Index</a:t>
                      </a:r>
                      <a:endParaRPr lang="en-US" sz="1200" b="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21341187"/>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Memorial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5"/>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1168252"/>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Mid Coast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6"/>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3329353"/>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Stephens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7"/>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6322760"/>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Pen Bay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8"/>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63819427"/>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Behavioral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9"/>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066253"/>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MaineHealth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MaineHealth Waldo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https://www.mainehealth.org/patients-visitors/billing-and-financial-services</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0"/>
                        </a:rPr>
                        <a:t>Hospital Price 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6/5/2024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0945363"/>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Millinocket Regional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Millinocket Regional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1"/>
                        </a:rPr>
                        <a:t>https://www.mrhme.org/patient-resources/hospital-pricing/</a:t>
                      </a: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0"/>
                        </a:spcAft>
                      </a:pPr>
                      <a:r>
                        <a:rPr lang="en-US" sz="1000" dirty="0">
                          <a:effectLst/>
                          <a:latin typeface="Open Sans" panose="020B0606030504020204" pitchFamily="34" charset="0"/>
                          <a:ea typeface="Open Sans" panose="020B0606030504020204" pitchFamily="34" charset="0"/>
                          <a:cs typeface="Times New Roman" panose="02020603050405020304" pitchFamily="18" charset="0"/>
                        </a:rPr>
                        <a:t>Downloadable file at same link.</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dirty="0">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12"/>
                        </a:rPr>
                        <a:t>https://rcm.trubridge.com/remitreppcePortal/EstimateGeneration?Guid=c98afaafc8af4c79a4a49f1a942db894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46545262"/>
                  </a:ext>
                </a:extLst>
              </a:tr>
            </a:tbl>
          </a:graphicData>
        </a:graphic>
      </p:graphicFrame>
      <p:sp>
        <p:nvSpPr>
          <p:cNvPr id="4" name="Footer Placeholder 3">
            <a:extLst>
              <a:ext uri="{FF2B5EF4-FFF2-40B4-BE49-F238E27FC236}">
                <a16:creationId xmlns:a16="http://schemas.microsoft.com/office/drawing/2014/main" id="{0A09410B-8831-4C83-6DA7-497F0F13020C}"/>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BF5F106B-E5A0-F68B-A434-6EF8B6BAD71E}"/>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43582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17C5-8955-96DA-4C3D-15DC06F33A1A}"/>
              </a:ext>
            </a:extLst>
          </p:cNvPr>
          <p:cNvSpPr>
            <a:spLocks noGrp="1"/>
          </p:cNvSpPr>
          <p:nvPr>
            <p:ph type="title"/>
          </p:nvPr>
        </p:nvSpPr>
        <p:spPr/>
        <p:txBody>
          <a:bodyPr/>
          <a:lstStyle/>
          <a:p>
            <a:r>
              <a:rPr lang="en-US" sz="4800" kern="0" dirty="0">
                <a:solidFill>
                  <a:srgbClr val="000000"/>
                </a:solidFill>
                <a:effectLst/>
                <a:latin typeface="+mn-lt"/>
                <a:ea typeface="Times New Roman" panose="02020603050405020304" pitchFamily="18" charset="0"/>
                <a:cs typeface="Times New Roman" panose="02020603050405020304" pitchFamily="18" charset="0"/>
              </a:rPr>
              <a:t>Maine Hospital’s and </a:t>
            </a:r>
            <a:r>
              <a:rPr lang="en-US" sz="4800" dirty="0">
                <a:solidFill>
                  <a:srgbClr val="000000"/>
                </a:solidFill>
                <a:effectLst/>
                <a:latin typeface="+mn-lt"/>
                <a:ea typeface="Aptos" panose="020B0004020202020204" pitchFamily="34" charset="0"/>
                <a:cs typeface="Aptos" panose="020B0004020202020204" pitchFamily="34" charset="0"/>
              </a:rPr>
              <a:t>45 Code of Federal Regulations, Part 180, Subparts A and B</a:t>
            </a:r>
            <a:endParaRPr lang="en-US" dirty="0">
              <a:solidFill>
                <a:srgbClr val="000000"/>
              </a:solidFill>
            </a:endParaRPr>
          </a:p>
        </p:txBody>
      </p:sp>
      <p:graphicFrame>
        <p:nvGraphicFramePr>
          <p:cNvPr id="6" name="Content Placeholder 5">
            <a:extLst>
              <a:ext uri="{FF2B5EF4-FFF2-40B4-BE49-F238E27FC236}">
                <a16:creationId xmlns:a16="http://schemas.microsoft.com/office/drawing/2014/main" id="{5FFBE01D-2D45-4D93-ED11-7DE5515854A9}"/>
              </a:ext>
            </a:extLst>
          </p:cNvPr>
          <p:cNvGraphicFramePr>
            <a:graphicFrameLocks noGrp="1"/>
          </p:cNvGraphicFramePr>
          <p:nvPr>
            <p:ph idx="1"/>
            <p:extLst>
              <p:ext uri="{D42A27DB-BD31-4B8C-83A1-F6EECF244321}">
                <p14:modId xmlns:p14="http://schemas.microsoft.com/office/powerpoint/2010/main" val="4196529885"/>
              </p:ext>
            </p:extLst>
          </p:nvPr>
        </p:nvGraphicFramePr>
        <p:xfrm>
          <a:off x="1097279" y="1980212"/>
          <a:ext cx="10115550" cy="4236721"/>
        </p:xfrm>
        <a:graphic>
          <a:graphicData uri="http://schemas.openxmlformats.org/drawingml/2006/table">
            <a:tbl>
              <a:tblPr firstRow="1" bandRow="1">
                <a:tableStyleId>{5C22544A-7EE6-4342-B048-85BDC9FD1C3A}</a:tableStyleId>
              </a:tblPr>
              <a:tblGrid>
                <a:gridCol w="1545753">
                  <a:extLst>
                    <a:ext uri="{9D8B030D-6E8A-4147-A177-3AD203B41FA5}">
                      <a16:colId xmlns:a16="http://schemas.microsoft.com/office/drawing/2014/main" val="3552135558"/>
                    </a:ext>
                  </a:extLst>
                </a:gridCol>
                <a:gridCol w="1467060">
                  <a:extLst>
                    <a:ext uri="{9D8B030D-6E8A-4147-A177-3AD203B41FA5}">
                      <a16:colId xmlns:a16="http://schemas.microsoft.com/office/drawing/2014/main" val="3976896301"/>
                    </a:ext>
                  </a:extLst>
                </a:gridCol>
                <a:gridCol w="1798655">
                  <a:extLst>
                    <a:ext uri="{9D8B030D-6E8A-4147-A177-3AD203B41FA5}">
                      <a16:colId xmlns:a16="http://schemas.microsoft.com/office/drawing/2014/main" val="2151177455"/>
                    </a:ext>
                  </a:extLst>
                </a:gridCol>
                <a:gridCol w="4069582">
                  <a:extLst>
                    <a:ext uri="{9D8B030D-6E8A-4147-A177-3AD203B41FA5}">
                      <a16:colId xmlns:a16="http://schemas.microsoft.com/office/drawing/2014/main" val="1584939800"/>
                    </a:ext>
                  </a:extLst>
                </a:gridCol>
                <a:gridCol w="1234500">
                  <a:extLst>
                    <a:ext uri="{9D8B030D-6E8A-4147-A177-3AD203B41FA5}">
                      <a16:colId xmlns:a16="http://schemas.microsoft.com/office/drawing/2014/main" val="22871542"/>
                    </a:ext>
                  </a:extLst>
                </a:gridCol>
              </a:tblGrid>
              <a:tr h="370840">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 System</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Hospital</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Machine Readable File</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Shoppable Services</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100" b="1" dirty="0">
                          <a:solidFill>
                            <a:schemeClr val="bg1"/>
                          </a:solidFill>
                          <a:effectLst/>
                          <a:latin typeface="Open Sans" panose="020B0606030504020204" pitchFamily="34" charset="0"/>
                          <a:ea typeface="Open Sans" panose="020B0606030504020204" pitchFamily="34" charset="0"/>
                          <a:cs typeface="Times New Roman" panose="02020603050405020304" pitchFamily="18" charset="0"/>
                        </a:rPr>
                        <a:t>Effective Date/ Last Updated</a:t>
                      </a:r>
                      <a:endParaRPr lang="en-US" sz="12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47168194"/>
                  </a:ext>
                </a:extLst>
              </a:tr>
              <a:tr h="370840">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Mount Desert Island Hospital</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Mount Desert Island Hospital </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dirty="0">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2"/>
                        </a:rPr>
                        <a:t>https://www.mdihospital.org/insurance-and-billing/pricing/</a:t>
                      </a: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 </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rPr>
                        <a:t>Downloadable file/patient estimator at same link</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6/4/2024, 5/29/2024</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8668055"/>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Acadia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5318298"/>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AR Gould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3308376"/>
                  </a:ext>
                </a:extLst>
              </a:tr>
              <a:tr h="370840">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Blue Hill Hospital</a:t>
                      </a:r>
                      <a:endParaRPr lang="en-US" sz="1200" b="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u="sng" dirty="0">
                          <a:solidFill>
                            <a:srgbClr val="FFFFFF"/>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b="0" u="sng" dirty="0">
                          <a:solidFill>
                            <a:srgbClr val="FFFFFF"/>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b="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b="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9510904"/>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CA Dean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1626196"/>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Eastern Maine Medical Center</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3567649"/>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Inland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30491155"/>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Maine Coast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0053882"/>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Northern Light Mayo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3D4543"/>
                          </a:solidFill>
                          <a:effectLst/>
                          <a:latin typeface="Open Sans" panose="020B0606030504020204" pitchFamily="34" charset="0"/>
                          <a:ea typeface="Open Sans" panose="020B0606030504020204" pitchFamily="34" charset="0"/>
                          <a:cs typeface="Times New Roman" panose="02020603050405020304" pitchFamily="18" charset="0"/>
                        </a:rPr>
                        <a:t>Northern Light Mayo Hospital not included in estimator; link within the same page to the left.</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82611164"/>
                  </a:ext>
                </a:extLst>
              </a:tr>
              <a:tr h="370840">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effectLst/>
                          <a:latin typeface="Aptos" panose="020B0004020202020204" pitchFamily="34" charset="0"/>
                          <a:ea typeface="Times New Roman" panose="02020603050405020304" pitchFamily="18" charset="0"/>
                          <a:cs typeface="Times New Roman" panose="02020603050405020304" pitchFamily="18" charset="0"/>
                        </a:rPr>
                        <a:t>Mercy Hospital</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u="sng">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3"/>
                        </a:rPr>
                        <a:t>Machine Readable Files - Northern Light Health</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Patient estimator: </a:t>
                      </a:r>
                      <a:r>
                        <a:rPr lang="en-US" sz="1000" u="sng">
                          <a:solidFill>
                            <a:srgbClr val="467886"/>
                          </a:solidFill>
                          <a:effectLst/>
                          <a:latin typeface="Open Sans" panose="020B0606030504020204" pitchFamily="34" charset="0"/>
                          <a:ea typeface="Open Sans" panose="020B0606030504020204" pitchFamily="34" charset="0"/>
                          <a:cs typeface="Times New Roman" panose="02020603050405020304" pitchFamily="18" charset="0"/>
                          <a:hlinkClick r:id="rId4"/>
                        </a:rPr>
                        <a:t>https://northernlighthealth.patientsimple.com/guest/#/index</a:t>
                      </a:r>
                      <a:endParaRPr lang="en-US" sz="120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6000"/>
                        </a:lnSpc>
                        <a:spcAft>
                          <a:spcPts val="800"/>
                        </a:spcAft>
                      </a:pPr>
                      <a:r>
                        <a:rPr lang="en-US" sz="1000" dirty="0">
                          <a:solidFill>
                            <a:srgbClr val="121212"/>
                          </a:solidFill>
                          <a:effectLst/>
                          <a:latin typeface="Open Sans" panose="020B0606030504020204" pitchFamily="34" charset="0"/>
                          <a:ea typeface="Open Sans" panose="020B0606030504020204" pitchFamily="34" charset="0"/>
                          <a:cs typeface="Times New Roman" panose="02020603050405020304" pitchFamily="18" charset="0"/>
                        </a:rPr>
                        <a:t>7/1/2024</a:t>
                      </a:r>
                      <a:endParaRPr lang="en-US" sz="1200" dirty="0">
                        <a:effectLst/>
                        <a:latin typeface="Aptos" panose="020B00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8512114"/>
                  </a:ext>
                </a:extLst>
              </a:tr>
            </a:tbl>
          </a:graphicData>
        </a:graphic>
      </p:graphicFrame>
      <p:sp>
        <p:nvSpPr>
          <p:cNvPr id="4" name="Footer Placeholder 3">
            <a:extLst>
              <a:ext uri="{FF2B5EF4-FFF2-40B4-BE49-F238E27FC236}">
                <a16:creationId xmlns:a16="http://schemas.microsoft.com/office/drawing/2014/main" id="{FA3D143D-3189-CC99-7C1E-831EF67FB92B}"/>
              </a:ext>
            </a:extLst>
          </p:cNvPr>
          <p:cNvSpPr>
            <a:spLocks noGrp="1"/>
          </p:cNvSpPr>
          <p:nvPr>
            <p:ph type="ftr" sz="quarter" idx="11"/>
          </p:nvPr>
        </p:nvSpPr>
        <p:spPr/>
        <p:txBody>
          <a:bodyPr/>
          <a:lstStyle/>
          <a:p>
            <a:r>
              <a:rPr lang="en-US" dirty="0"/>
              <a:t>MHDO Board Meeting December 5, 2024</a:t>
            </a:r>
          </a:p>
        </p:txBody>
      </p:sp>
      <p:sp>
        <p:nvSpPr>
          <p:cNvPr id="5" name="Slide Number Placeholder 4">
            <a:extLst>
              <a:ext uri="{FF2B5EF4-FFF2-40B4-BE49-F238E27FC236}">
                <a16:creationId xmlns:a16="http://schemas.microsoft.com/office/drawing/2014/main" id="{32DB325B-F387-1223-7728-429A96EDAE21}"/>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2094018756"/>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3.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15615</TotalTime>
  <Words>1955</Words>
  <Application>Microsoft Office PowerPoint</Application>
  <PresentationFormat>Widescreen</PresentationFormat>
  <Paragraphs>295</Paragraphs>
  <Slides>13</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13</vt:i4>
      </vt:variant>
    </vt:vector>
  </HeadingPairs>
  <TitlesOfParts>
    <vt:vector size="26" baseType="lpstr">
      <vt:lpstr>Aptos</vt:lpstr>
      <vt:lpstr>Arial</vt:lpstr>
      <vt:lpstr>Arial Black</vt:lpstr>
      <vt:lpstr>Arial Narrow</vt:lpstr>
      <vt:lpstr>Calibri</vt:lpstr>
      <vt:lpstr>Calibri Light</vt:lpstr>
      <vt:lpstr>Open Sans</vt:lpstr>
      <vt:lpstr>Times New Roman</vt:lpstr>
      <vt:lpstr>TimesNewRomanPS-BoldMT</vt:lpstr>
      <vt:lpstr>TimesNewRomanPSMT</vt:lpstr>
      <vt:lpstr>Wingdings</vt:lpstr>
      <vt:lpstr>Retrospect</vt:lpstr>
      <vt:lpstr>Custom Design</vt:lpstr>
      <vt:lpstr>Content</vt:lpstr>
      <vt:lpstr>Proposal Regarding MHDO Board Composition</vt:lpstr>
      <vt:lpstr>New Requirements in PL 2023, Chapter 584 (LD 1740), An Act to Protect a Patient's Access to Affordable Health Care with Timely Access to Health Care Prices</vt:lpstr>
      <vt:lpstr>New Requirements in PL 2023, Chapter 584 (LD 1740), An Act to Protect a Patient's Access to Affordable Health Care with Timely Access to Health Care Prices</vt:lpstr>
      <vt:lpstr>New Requirements in PL 2023, Chapter 584 (LD 1740), An Act to Protect a Patient's Access to Affordable Health Care with Timely Access to Health Care Prices</vt:lpstr>
      <vt:lpstr>New Requirements in PL 2023, Chapter 584 (LD 1740), An Act to Protect a Patient's Access to Affordable Health Care with Timely Access to Health Care Prices</vt:lpstr>
      <vt:lpstr>Maine Hospital’s and 45 Code of Federal Regulations, Part 180, Subparts A and B </vt:lpstr>
      <vt:lpstr>Maine Hospital’s and 45 Code of Federal Regulations, Part 180, Subparts A and B</vt:lpstr>
      <vt:lpstr>Maine Hospital’s and 45 Code of Federal Regulations, Part 180, Subparts A and B</vt:lpstr>
      <vt:lpstr>Maine Hospital’s and 45 Code of Federal Regulations, Part 180, Subparts A and B</vt:lpstr>
      <vt:lpstr>New Requirements in PL 2023, Chapter 584 (LD 1740), An Act to Protect a Patient's Access to Affordable Health Care with Timely Access to Health Care Prices</vt:lpstr>
      <vt:lpstr>Proposed Board Meeting Schedule CY 2025</vt:lpstr>
      <vt:lpstr>Maine Quality Forum –Key Deliverables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153</cp:revision>
  <dcterms:created xsi:type="dcterms:W3CDTF">2020-06-02T04:02:18Z</dcterms:created>
  <dcterms:modified xsi:type="dcterms:W3CDTF">2024-12-04T18:48:14Z</dcterms:modified>
</cp:coreProperties>
</file>