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 id="2147483661" r:id="rId5"/>
  </p:sldMasterIdLst>
  <p:notesMasterIdLst>
    <p:notesMasterId r:id="rId19"/>
  </p:notesMasterIdLst>
  <p:handoutMasterIdLst>
    <p:handoutMasterId r:id="rId20"/>
  </p:handoutMasterIdLst>
  <p:sldIdLst>
    <p:sldId id="257" r:id="rId6"/>
    <p:sldId id="555" r:id="rId7"/>
    <p:sldId id="605" r:id="rId8"/>
    <p:sldId id="608" r:id="rId9"/>
    <p:sldId id="609" r:id="rId10"/>
    <p:sldId id="610" r:id="rId11"/>
    <p:sldId id="615" r:id="rId12"/>
    <p:sldId id="616" r:id="rId13"/>
    <p:sldId id="617" r:id="rId14"/>
    <p:sldId id="619" r:id="rId15"/>
    <p:sldId id="611" r:id="rId16"/>
    <p:sldId id="612" r:id="rId17"/>
    <p:sldId id="613"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e Mullins" initials="KM" lastIdx="7" clrIdx="0"/>
  <p:cmAuthor id="2" name="Leanne Candura" initials="LC" lastIdx="3" clrIdx="1"/>
  <p:cmAuthor id="3" name="Melissa Hillmyer" initials="MH" lastIdx="36" clrIdx="2"/>
  <p:cmAuthor id="4" name="Leanne Candura" initials="LC [2]" lastIdx="7" clrIdx="3"/>
  <p:cmAuthor id="5" name="Melissa Hillmyer" initials="MH [2]" lastIdx="21" clrIdx="4">
    <p:extLst>
      <p:ext uri="{19B8F6BF-5375-455C-9EA6-DF929625EA0E}">
        <p15:presenceInfo xmlns:p15="http://schemas.microsoft.com/office/powerpoint/2012/main" userId="S-1-5-21-1292428093-884357618-1801674531-5176" providerId="AD"/>
      </p:ext>
    </p:extLst>
  </p:cmAuthor>
  <p:cmAuthor id="6" name="Harrington, Karynlee" initials="HK" lastIdx="5" clrIdx="5">
    <p:extLst>
      <p:ext uri="{19B8F6BF-5375-455C-9EA6-DF929625EA0E}">
        <p15:presenceInfo xmlns:p15="http://schemas.microsoft.com/office/powerpoint/2012/main" userId="S-1-5-21-4241590797-1299073551-2511459964-91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C89D3"/>
    <a:srgbClr val="3787D4"/>
    <a:srgbClr val="629DD1"/>
    <a:srgbClr val="297FD5"/>
    <a:srgbClr val="5496D2"/>
    <a:srgbClr val="468ED2"/>
    <a:srgbClr val="478BC9"/>
    <a:srgbClr val="5091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0" autoAdjust="0"/>
    <p:restoredTop sz="94712" autoAdjust="0"/>
  </p:normalViewPr>
  <p:slideViewPr>
    <p:cSldViewPr snapToGrid="0">
      <p:cViewPr varScale="1">
        <p:scale>
          <a:sx n="106" d="100"/>
          <a:sy n="106" d="100"/>
        </p:scale>
        <p:origin x="618"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3038475" cy="46562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41" y="1"/>
            <a:ext cx="3038475" cy="465621"/>
          </a:xfrm>
          <a:prstGeom prst="rect">
            <a:avLst/>
          </a:prstGeom>
        </p:spPr>
        <p:txBody>
          <a:bodyPr vert="horz" lIns="91440" tIns="45720" rIns="91440" bIns="45720" rtlCol="0"/>
          <a:lstStyle>
            <a:lvl1pPr algn="r">
              <a:defRPr sz="1200"/>
            </a:lvl1pPr>
          </a:lstStyle>
          <a:p>
            <a:fld id="{71B595BD-5819-4B57-955A-D04F589414E5}" type="datetimeFigureOut">
              <a:rPr lang="en-US" smtClean="0"/>
              <a:t>12/4/2024</a:t>
            </a:fld>
            <a:endParaRPr lang="en-US" dirty="0"/>
          </a:p>
        </p:txBody>
      </p:sp>
      <p:sp>
        <p:nvSpPr>
          <p:cNvPr id="4" name="Footer Placeholder 3"/>
          <p:cNvSpPr>
            <a:spLocks noGrp="1"/>
          </p:cNvSpPr>
          <p:nvPr>
            <p:ph type="ftr" sz="quarter" idx="2"/>
          </p:nvPr>
        </p:nvSpPr>
        <p:spPr>
          <a:xfrm>
            <a:off x="3" y="8829181"/>
            <a:ext cx="3038475" cy="465621"/>
          </a:xfrm>
          <a:prstGeom prst="rect">
            <a:avLst/>
          </a:prstGeom>
        </p:spPr>
        <p:txBody>
          <a:bodyPr vert="horz" lIns="91440" tIns="45720" rIns="91440" bIns="45720" rtlCol="0" anchor="b"/>
          <a:lstStyle>
            <a:lvl1pPr algn="l">
              <a:defRPr sz="1200"/>
            </a:lvl1pPr>
          </a:lstStyle>
          <a:p>
            <a:r>
              <a:rPr lang="en-US" dirty="0"/>
              <a:t>MHDO Board Meeting June 4, 2020</a:t>
            </a:r>
          </a:p>
        </p:txBody>
      </p:sp>
      <p:sp>
        <p:nvSpPr>
          <p:cNvPr id="5" name="Slide Number Placeholder 4"/>
          <p:cNvSpPr>
            <a:spLocks noGrp="1"/>
          </p:cNvSpPr>
          <p:nvPr>
            <p:ph type="sldNum" sz="quarter" idx="3"/>
          </p:nvPr>
        </p:nvSpPr>
        <p:spPr>
          <a:xfrm>
            <a:off x="3970341" y="8829181"/>
            <a:ext cx="3038475" cy="465621"/>
          </a:xfrm>
          <a:prstGeom prst="rect">
            <a:avLst/>
          </a:prstGeom>
        </p:spPr>
        <p:txBody>
          <a:bodyPr vert="horz" lIns="91440" tIns="45720" rIns="91440" bIns="45720" rtlCol="0" anchor="b"/>
          <a:lstStyle>
            <a:lvl1pPr algn="r">
              <a:defRPr sz="1200"/>
            </a:lvl1pPr>
          </a:lstStyle>
          <a:p>
            <a:fld id="{28BFEC4C-DBE7-4D99-AD09-91A7AFD465C5}" type="slidenum">
              <a:rPr lang="en-US" smtClean="0"/>
              <a:t>‹#›</a:t>
            </a:fld>
            <a:endParaRPr lang="en-US" dirty="0"/>
          </a:p>
        </p:txBody>
      </p:sp>
    </p:spTree>
    <p:extLst>
      <p:ext uri="{BB962C8B-B14F-4D97-AF65-F5344CB8AC3E}">
        <p14:creationId xmlns:p14="http://schemas.microsoft.com/office/powerpoint/2010/main" val="650608793"/>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2757" tIns="46378" rIns="92757" bIns="46378"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5"/>
          </a:xfrm>
          <a:prstGeom prst="rect">
            <a:avLst/>
          </a:prstGeom>
        </p:spPr>
        <p:txBody>
          <a:bodyPr vert="horz" lIns="92757" tIns="46378" rIns="92757" bIns="46378" rtlCol="0"/>
          <a:lstStyle>
            <a:lvl1pPr algn="r">
              <a:defRPr sz="1200"/>
            </a:lvl1pPr>
          </a:lstStyle>
          <a:p>
            <a:fld id="{7C51721D-FE74-4937-AFA3-EDEA76864D15}" type="datetimeFigureOut">
              <a:rPr lang="en-US" smtClean="0"/>
              <a:t>12/4/2024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2757" tIns="46378" rIns="92757" bIns="46378"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2757" tIns="46378" rIns="92757" bIns="4637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4"/>
          </a:xfrm>
          <a:prstGeom prst="rect">
            <a:avLst/>
          </a:prstGeom>
        </p:spPr>
        <p:txBody>
          <a:bodyPr vert="horz" lIns="92757" tIns="46378" rIns="92757" bIns="46378" rtlCol="0" anchor="b"/>
          <a:lstStyle>
            <a:lvl1pPr algn="l">
              <a:defRPr sz="1200"/>
            </a:lvl1pPr>
          </a:lstStyle>
          <a:p>
            <a:r>
              <a:rPr lang="en-US" dirty="0"/>
              <a:t>MHDO Board Meeting June 4, 2020</a:t>
            </a:r>
          </a:p>
        </p:txBody>
      </p:sp>
      <p:sp>
        <p:nvSpPr>
          <p:cNvPr id="7" name="Slide Number Placeholder 6"/>
          <p:cNvSpPr>
            <a:spLocks noGrp="1"/>
          </p:cNvSpPr>
          <p:nvPr>
            <p:ph type="sldNum" sz="quarter" idx="5"/>
          </p:nvPr>
        </p:nvSpPr>
        <p:spPr>
          <a:xfrm>
            <a:off x="3970938" y="8829967"/>
            <a:ext cx="3037840" cy="466434"/>
          </a:xfrm>
          <a:prstGeom prst="rect">
            <a:avLst/>
          </a:prstGeom>
        </p:spPr>
        <p:txBody>
          <a:bodyPr vert="horz" lIns="92757" tIns="46378" rIns="92757" bIns="46378" rtlCol="0" anchor="b"/>
          <a:lstStyle>
            <a:lvl1pPr algn="r">
              <a:defRPr sz="1200"/>
            </a:lvl1pPr>
          </a:lstStyle>
          <a:p>
            <a:fld id="{CF13529E-598B-4780-B315-0810095E5A43}" type="slidenum">
              <a:rPr lang="en-US" smtClean="0"/>
              <a:t>‹#›</a:t>
            </a:fld>
            <a:endParaRPr lang="en-US" dirty="0"/>
          </a:p>
        </p:txBody>
      </p:sp>
    </p:spTree>
    <p:extLst>
      <p:ext uri="{BB962C8B-B14F-4D97-AF65-F5344CB8AC3E}">
        <p14:creationId xmlns:p14="http://schemas.microsoft.com/office/powerpoint/2010/main" val="2518163171"/>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a:extLst>
              <a:ext uri="{FF2B5EF4-FFF2-40B4-BE49-F238E27FC236}">
                <a16:creationId xmlns:a16="http://schemas.microsoft.com/office/drawing/2014/main" id="{3EECC008-9F6F-4DA1-BFFD-27F8B147B9D3}"/>
              </a:ext>
            </a:extLst>
          </p:cNvPr>
          <p:cNvSpPr>
            <a:spLocks noGrp="1"/>
          </p:cNvSpPr>
          <p:nvPr>
            <p:ph type="ftr" sz="quarter" idx="10"/>
          </p:nvPr>
        </p:nvSpPr>
        <p:spPr/>
        <p:txBody>
          <a:bodyPr/>
          <a:lstStyle/>
          <a:p>
            <a:r>
              <a:rPr lang="en-US" dirty="0"/>
              <a:t>MHDO Board Meeting June 4, 2020</a:t>
            </a:r>
          </a:p>
        </p:txBody>
      </p:sp>
    </p:spTree>
    <p:extLst>
      <p:ext uri="{BB962C8B-B14F-4D97-AF65-F5344CB8AC3E}">
        <p14:creationId xmlns:p14="http://schemas.microsoft.com/office/powerpoint/2010/main" val="2611490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US" dirty="0"/>
              <a:t>MHDO Board Meeting June 4, 2020</a:t>
            </a:r>
          </a:p>
        </p:txBody>
      </p:sp>
    </p:spTree>
    <p:extLst>
      <p:ext uri="{BB962C8B-B14F-4D97-AF65-F5344CB8AC3E}">
        <p14:creationId xmlns:p14="http://schemas.microsoft.com/office/powerpoint/2010/main" val="877955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hasCustomPrompt="1"/>
          </p:nvPr>
        </p:nvSpPr>
        <p:spPr>
          <a:xfrm>
            <a:off x="1100051" y="4455621"/>
            <a:ext cx="10058400" cy="1143000"/>
          </a:xfrm>
        </p:spPr>
        <p:txBody>
          <a:bodyPr lIns="91440" rIns="91440">
            <a:normAutofit/>
          </a:bodyPr>
          <a:lstStyle>
            <a:lvl1pPr marL="0" indent="0" algn="l">
              <a:buNone/>
              <a:defRPr sz="2800" cap="none"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9B870648-5B9A-48DC-86D0-F782FE2BA5D4}" type="datetime1">
              <a:rPr lang="en-US" smtClean="0"/>
              <a:t>12/4/2024</a:t>
            </a:fld>
            <a:endParaRPr lang="en-US" dirty="0"/>
          </a:p>
        </p:txBody>
      </p:sp>
      <p:sp>
        <p:nvSpPr>
          <p:cNvPr id="5" name="Footer Placeholder 4"/>
          <p:cNvSpPr>
            <a:spLocks noGrp="1"/>
          </p:cNvSpPr>
          <p:nvPr>
            <p:ph type="ftr" sz="quarter" idx="11"/>
          </p:nvPr>
        </p:nvSpPr>
        <p:spPr/>
        <p:txBody>
          <a:bodyPr/>
          <a:lstStyle/>
          <a:p>
            <a:r>
              <a:rPr lang="en-US" dirty="0"/>
              <a:t>MHDO Board Meeting September 5, 2024</a:t>
            </a:r>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F956D0-E6D0-41E2-B92E-EEE2F0DA3C01}" type="datetime1">
              <a:rPr lang="en-US" smtClean="0"/>
              <a:t>12/4/2024</a:t>
            </a:fld>
            <a:endParaRPr lang="en-US" dirty="0"/>
          </a:p>
        </p:txBody>
      </p:sp>
      <p:sp>
        <p:nvSpPr>
          <p:cNvPr id="5" name="Footer Placeholder 4"/>
          <p:cNvSpPr>
            <a:spLocks noGrp="1"/>
          </p:cNvSpPr>
          <p:nvPr>
            <p:ph type="ftr" sz="quarter" idx="11"/>
          </p:nvPr>
        </p:nvSpPr>
        <p:spPr/>
        <p:txBody>
          <a:bodyPr/>
          <a:lstStyle/>
          <a:p>
            <a:r>
              <a:rPr lang="en-US" dirty="0"/>
              <a:t>MHDO Board Meeting September 5, 2024</a:t>
            </a:r>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D4B63-3CC7-41BC-841A-237270AD17FB}" type="datetime1">
              <a:rPr lang="en-US" smtClean="0"/>
              <a:t>12/4/2024</a:t>
            </a:fld>
            <a:endParaRPr lang="en-US" dirty="0"/>
          </a:p>
        </p:txBody>
      </p:sp>
      <p:sp>
        <p:nvSpPr>
          <p:cNvPr id="5" name="Footer Placeholder 4"/>
          <p:cNvSpPr>
            <a:spLocks noGrp="1"/>
          </p:cNvSpPr>
          <p:nvPr>
            <p:ph type="ftr" sz="quarter" idx="11"/>
          </p:nvPr>
        </p:nvSpPr>
        <p:spPr/>
        <p:txBody>
          <a:bodyPr/>
          <a:lstStyle/>
          <a:p>
            <a:r>
              <a:rPr lang="en-US" dirty="0"/>
              <a:t>MHDO Board Meeting September 5, 2024</a:t>
            </a:r>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3" y="2130227"/>
            <a:ext cx="10363435" cy="1470422"/>
          </a:xfrm>
        </p:spPr>
        <p:txBody>
          <a:bodyPr/>
          <a:lstStyle/>
          <a:p>
            <a:r>
              <a:rPr lang="en-US"/>
              <a:t>Click to edit Master title style</a:t>
            </a:r>
          </a:p>
        </p:txBody>
      </p:sp>
      <p:sp>
        <p:nvSpPr>
          <p:cNvPr id="3" name="Subtitle 2"/>
          <p:cNvSpPr>
            <a:spLocks noGrp="1"/>
          </p:cNvSpPr>
          <p:nvPr>
            <p:ph type="subTitle" idx="1"/>
          </p:nvPr>
        </p:nvSpPr>
        <p:spPr>
          <a:xfrm>
            <a:off x="1828565" y="3886399"/>
            <a:ext cx="8534870" cy="1752203"/>
          </a:xfrm>
        </p:spPr>
        <p:txBody>
          <a:bodyPr/>
          <a:lstStyle>
            <a:lvl1pPr marL="0" indent="0" algn="ctr">
              <a:buNone/>
              <a:defRPr/>
            </a:lvl1pPr>
            <a:lvl2pPr marL="141534" indent="0" algn="ctr">
              <a:buNone/>
              <a:defRPr/>
            </a:lvl2pPr>
            <a:lvl3pPr marL="283068" indent="0" algn="ctr">
              <a:buNone/>
              <a:defRPr/>
            </a:lvl3pPr>
            <a:lvl4pPr marL="424603" indent="0" algn="ctr">
              <a:buNone/>
              <a:defRPr/>
            </a:lvl4pPr>
            <a:lvl5pPr marL="566137" indent="0" algn="ctr">
              <a:buNone/>
              <a:defRPr/>
            </a:lvl5pPr>
            <a:lvl6pPr marL="707671" indent="0" algn="ctr">
              <a:buNone/>
              <a:defRPr/>
            </a:lvl6pPr>
            <a:lvl7pPr marL="849205" indent="0" algn="ctr">
              <a:buNone/>
              <a:defRPr/>
            </a:lvl7pPr>
            <a:lvl8pPr marL="990739" indent="0" algn="ctr">
              <a:buNone/>
              <a:defRPr/>
            </a:lvl8pPr>
            <a:lvl9pPr marL="1132274" indent="0" algn="ctr">
              <a:buNone/>
              <a:defRPr/>
            </a:lvl9pPr>
          </a:lstStyle>
          <a:p>
            <a:r>
              <a:rPr lang="en-US"/>
              <a:t>Click to edit Master subtitle style</a:t>
            </a:r>
          </a:p>
        </p:txBody>
      </p:sp>
    </p:spTree>
    <p:extLst>
      <p:ext uri="{BB962C8B-B14F-4D97-AF65-F5344CB8AC3E}">
        <p14:creationId xmlns:p14="http://schemas.microsoft.com/office/powerpoint/2010/main" val="30077581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13814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801"/>
            <a:ext cx="10363435" cy="1362273"/>
          </a:xfrm>
        </p:spPr>
        <p:txBody>
          <a:bodyPr anchor="t"/>
          <a:lstStyle>
            <a:lvl1pPr algn="l">
              <a:defRPr sz="1232" b="1" cap="all"/>
            </a:lvl1pPr>
          </a:lstStyle>
          <a:p>
            <a:r>
              <a:rPr lang="en-US"/>
              <a:t>Click to edit Master title style</a:t>
            </a:r>
          </a:p>
        </p:txBody>
      </p:sp>
      <p:sp>
        <p:nvSpPr>
          <p:cNvPr id="3" name="Text Placeholder 2"/>
          <p:cNvSpPr>
            <a:spLocks noGrp="1"/>
          </p:cNvSpPr>
          <p:nvPr>
            <p:ph type="body" idx="1"/>
          </p:nvPr>
        </p:nvSpPr>
        <p:spPr>
          <a:xfrm>
            <a:off x="963084" y="2906613"/>
            <a:ext cx="10363435" cy="1500188"/>
          </a:xfrm>
        </p:spPr>
        <p:txBody>
          <a:bodyPr anchor="b"/>
          <a:lstStyle>
            <a:lvl1pPr marL="0" indent="0">
              <a:buNone/>
              <a:defRPr sz="625"/>
            </a:lvl1pPr>
            <a:lvl2pPr marL="141534" indent="0">
              <a:buNone/>
              <a:defRPr sz="554"/>
            </a:lvl2pPr>
            <a:lvl3pPr marL="283068" indent="0">
              <a:buNone/>
              <a:defRPr sz="500"/>
            </a:lvl3pPr>
            <a:lvl4pPr marL="424603" indent="0">
              <a:buNone/>
              <a:defRPr sz="429"/>
            </a:lvl4pPr>
            <a:lvl5pPr marL="566137" indent="0">
              <a:buNone/>
              <a:defRPr sz="429"/>
            </a:lvl5pPr>
            <a:lvl6pPr marL="707671" indent="0">
              <a:buNone/>
              <a:defRPr sz="429"/>
            </a:lvl6pPr>
            <a:lvl7pPr marL="849205" indent="0">
              <a:buNone/>
              <a:defRPr sz="429"/>
            </a:lvl7pPr>
            <a:lvl8pPr marL="990739" indent="0">
              <a:buNone/>
              <a:defRPr sz="429"/>
            </a:lvl8pPr>
            <a:lvl9pPr marL="1132274" indent="0">
              <a:buNone/>
              <a:defRPr sz="429"/>
            </a:lvl9pPr>
          </a:lstStyle>
          <a:p>
            <a:pPr lvl="0"/>
            <a:r>
              <a:rPr lang="en-US"/>
              <a:t>Click to edit Master text styles</a:t>
            </a:r>
          </a:p>
        </p:txBody>
      </p:sp>
    </p:spTree>
    <p:extLst>
      <p:ext uri="{BB962C8B-B14F-4D97-AF65-F5344CB8AC3E}">
        <p14:creationId xmlns:p14="http://schemas.microsoft.com/office/powerpoint/2010/main" val="2776809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2852" y="1174750"/>
            <a:ext cx="1357019" cy="5533926"/>
          </a:xfrm>
        </p:spPr>
        <p:txBody>
          <a:bodyPr/>
          <a:lstStyle>
            <a:lvl1pPr>
              <a:defRPr sz="875"/>
            </a:lvl1pPr>
            <a:lvl2pPr>
              <a:defRPr sz="750"/>
            </a:lvl2pPr>
            <a:lvl3pPr>
              <a:defRPr sz="625"/>
            </a:lvl3pPr>
            <a:lvl4pPr>
              <a:defRPr sz="554"/>
            </a:lvl4pPr>
            <a:lvl5pPr>
              <a:defRPr sz="554"/>
            </a:lvl5pPr>
            <a:lvl6pPr>
              <a:defRPr sz="554"/>
            </a:lvl6pPr>
            <a:lvl7pPr>
              <a:defRPr sz="554"/>
            </a:lvl7pPr>
            <a:lvl8pPr>
              <a:defRPr sz="554"/>
            </a:lvl8pPr>
            <a:lvl9pPr>
              <a:defRPr sz="5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06315" y="1174750"/>
            <a:ext cx="1357019" cy="5533926"/>
          </a:xfrm>
        </p:spPr>
        <p:txBody>
          <a:bodyPr/>
          <a:lstStyle>
            <a:lvl1pPr>
              <a:defRPr sz="875"/>
            </a:lvl1pPr>
            <a:lvl2pPr>
              <a:defRPr sz="750"/>
            </a:lvl2pPr>
            <a:lvl3pPr>
              <a:defRPr sz="625"/>
            </a:lvl3pPr>
            <a:lvl4pPr>
              <a:defRPr sz="554"/>
            </a:lvl4pPr>
            <a:lvl5pPr>
              <a:defRPr sz="554"/>
            </a:lvl5pPr>
            <a:lvl6pPr>
              <a:defRPr sz="554"/>
            </a:lvl6pPr>
            <a:lvl7pPr>
              <a:defRPr sz="554"/>
            </a:lvl7pPr>
            <a:lvl8pPr>
              <a:defRPr sz="554"/>
            </a:lvl8pPr>
            <a:lvl9pPr>
              <a:defRPr sz="5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77601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718" y="274836"/>
            <a:ext cx="10972565"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718" y="1534914"/>
            <a:ext cx="5386917" cy="639961"/>
          </a:xfrm>
        </p:spPr>
        <p:txBody>
          <a:bodyPr anchor="b"/>
          <a:lstStyle>
            <a:lvl1pPr marL="0" indent="0">
              <a:buNone/>
              <a:defRPr sz="750" b="1"/>
            </a:lvl1pPr>
            <a:lvl2pPr marL="141534" indent="0">
              <a:buNone/>
              <a:defRPr sz="625" b="1"/>
            </a:lvl2pPr>
            <a:lvl3pPr marL="283068" indent="0">
              <a:buNone/>
              <a:defRPr sz="554" b="1"/>
            </a:lvl3pPr>
            <a:lvl4pPr marL="424603" indent="0">
              <a:buNone/>
              <a:defRPr sz="500" b="1"/>
            </a:lvl4pPr>
            <a:lvl5pPr marL="566137" indent="0">
              <a:buNone/>
              <a:defRPr sz="500" b="1"/>
            </a:lvl5pPr>
            <a:lvl6pPr marL="707671" indent="0">
              <a:buNone/>
              <a:defRPr sz="500" b="1"/>
            </a:lvl6pPr>
            <a:lvl7pPr marL="849205" indent="0">
              <a:buNone/>
              <a:defRPr sz="500" b="1"/>
            </a:lvl7pPr>
            <a:lvl8pPr marL="990739" indent="0">
              <a:buNone/>
              <a:defRPr sz="500" b="1"/>
            </a:lvl8pPr>
            <a:lvl9pPr marL="1132274" indent="0">
              <a:buNone/>
              <a:defRPr sz="500" b="1"/>
            </a:lvl9pPr>
          </a:lstStyle>
          <a:p>
            <a:pPr lvl="0"/>
            <a:r>
              <a:rPr lang="en-US"/>
              <a:t>Click to edit Master text styles</a:t>
            </a:r>
          </a:p>
        </p:txBody>
      </p:sp>
      <p:sp>
        <p:nvSpPr>
          <p:cNvPr id="4" name="Content Placeholder 3"/>
          <p:cNvSpPr>
            <a:spLocks noGrp="1"/>
          </p:cNvSpPr>
          <p:nvPr>
            <p:ph sz="half" idx="2"/>
          </p:nvPr>
        </p:nvSpPr>
        <p:spPr>
          <a:xfrm>
            <a:off x="609718" y="2174875"/>
            <a:ext cx="5386917" cy="3951387"/>
          </a:xfrm>
        </p:spPr>
        <p:txBody>
          <a:bodyPr/>
          <a:lstStyle>
            <a:lvl1pPr>
              <a:defRPr sz="750"/>
            </a:lvl1pPr>
            <a:lvl2pPr>
              <a:defRPr sz="625"/>
            </a:lvl2pPr>
            <a:lvl3pPr>
              <a:defRPr sz="554"/>
            </a:lvl3pPr>
            <a:lvl4pPr>
              <a:defRPr sz="500"/>
            </a:lvl4pPr>
            <a:lvl5pPr>
              <a:defRPr sz="500"/>
            </a:lvl5pPr>
            <a:lvl6pPr>
              <a:defRPr sz="500"/>
            </a:lvl6pPr>
            <a:lvl7pPr>
              <a:defRPr sz="500"/>
            </a:lvl7pPr>
            <a:lvl8pPr>
              <a:defRPr sz="500"/>
            </a:lvl8pPr>
            <a:lvl9pPr>
              <a:defRPr sz="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02" y="1534914"/>
            <a:ext cx="5388681" cy="639961"/>
          </a:xfrm>
        </p:spPr>
        <p:txBody>
          <a:bodyPr anchor="b"/>
          <a:lstStyle>
            <a:lvl1pPr marL="0" indent="0">
              <a:buNone/>
              <a:defRPr sz="750" b="1"/>
            </a:lvl1pPr>
            <a:lvl2pPr marL="141534" indent="0">
              <a:buNone/>
              <a:defRPr sz="625" b="1"/>
            </a:lvl2pPr>
            <a:lvl3pPr marL="283068" indent="0">
              <a:buNone/>
              <a:defRPr sz="554" b="1"/>
            </a:lvl3pPr>
            <a:lvl4pPr marL="424603" indent="0">
              <a:buNone/>
              <a:defRPr sz="500" b="1"/>
            </a:lvl4pPr>
            <a:lvl5pPr marL="566137" indent="0">
              <a:buNone/>
              <a:defRPr sz="500" b="1"/>
            </a:lvl5pPr>
            <a:lvl6pPr marL="707671" indent="0">
              <a:buNone/>
              <a:defRPr sz="500" b="1"/>
            </a:lvl6pPr>
            <a:lvl7pPr marL="849205" indent="0">
              <a:buNone/>
              <a:defRPr sz="500" b="1"/>
            </a:lvl7pPr>
            <a:lvl8pPr marL="990739" indent="0">
              <a:buNone/>
              <a:defRPr sz="500" b="1"/>
            </a:lvl8pPr>
            <a:lvl9pPr marL="1132274" indent="0">
              <a:buNone/>
              <a:defRPr sz="500" b="1"/>
            </a:lvl9pPr>
          </a:lstStyle>
          <a:p>
            <a:pPr lvl="0"/>
            <a:r>
              <a:rPr lang="en-US"/>
              <a:t>Click to edit Master text styles</a:t>
            </a:r>
          </a:p>
        </p:txBody>
      </p:sp>
      <p:sp>
        <p:nvSpPr>
          <p:cNvPr id="6" name="Content Placeholder 5"/>
          <p:cNvSpPr>
            <a:spLocks noGrp="1"/>
          </p:cNvSpPr>
          <p:nvPr>
            <p:ph sz="quarter" idx="4"/>
          </p:nvPr>
        </p:nvSpPr>
        <p:spPr>
          <a:xfrm>
            <a:off x="6193602" y="2174875"/>
            <a:ext cx="5388681" cy="3951387"/>
          </a:xfrm>
        </p:spPr>
        <p:txBody>
          <a:bodyPr/>
          <a:lstStyle>
            <a:lvl1pPr>
              <a:defRPr sz="750"/>
            </a:lvl1pPr>
            <a:lvl2pPr>
              <a:defRPr sz="625"/>
            </a:lvl2pPr>
            <a:lvl3pPr>
              <a:defRPr sz="554"/>
            </a:lvl3pPr>
            <a:lvl4pPr>
              <a:defRPr sz="500"/>
            </a:lvl4pPr>
            <a:lvl5pPr>
              <a:defRPr sz="500"/>
            </a:lvl5pPr>
            <a:lvl6pPr>
              <a:defRPr sz="500"/>
            </a:lvl6pPr>
            <a:lvl7pPr>
              <a:defRPr sz="500"/>
            </a:lvl7pPr>
            <a:lvl8pPr>
              <a:defRPr sz="500"/>
            </a:lvl8pPr>
            <a:lvl9pPr>
              <a:defRPr sz="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86939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536178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29115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718" y="272852"/>
            <a:ext cx="4011083" cy="1162348"/>
          </a:xfrm>
        </p:spPr>
        <p:txBody>
          <a:bodyPr anchor="b"/>
          <a:lstStyle>
            <a:lvl1pPr algn="l">
              <a:defRPr sz="625" b="1"/>
            </a:lvl1pPr>
          </a:lstStyle>
          <a:p>
            <a:r>
              <a:rPr lang="en-US"/>
              <a:t>Click to edit Master title style</a:t>
            </a:r>
          </a:p>
        </p:txBody>
      </p:sp>
      <p:sp>
        <p:nvSpPr>
          <p:cNvPr id="3" name="Content Placeholder 2"/>
          <p:cNvSpPr>
            <a:spLocks noGrp="1"/>
          </p:cNvSpPr>
          <p:nvPr>
            <p:ph idx="1"/>
          </p:nvPr>
        </p:nvSpPr>
        <p:spPr>
          <a:xfrm>
            <a:off x="4766616" y="272852"/>
            <a:ext cx="6815667" cy="5853410"/>
          </a:xfrm>
        </p:spPr>
        <p:txBody>
          <a:bodyPr/>
          <a:lstStyle>
            <a:lvl1pPr>
              <a:defRPr sz="982"/>
            </a:lvl1pPr>
            <a:lvl2pPr>
              <a:defRPr sz="875"/>
            </a:lvl2pPr>
            <a:lvl3pPr>
              <a:defRPr sz="750"/>
            </a:lvl3pPr>
            <a:lvl4pPr>
              <a:defRPr sz="625"/>
            </a:lvl4pPr>
            <a:lvl5pPr>
              <a:defRPr sz="625"/>
            </a:lvl5pPr>
            <a:lvl6pPr>
              <a:defRPr sz="625"/>
            </a:lvl6pPr>
            <a:lvl7pPr>
              <a:defRPr sz="625"/>
            </a:lvl7pPr>
            <a:lvl8pPr>
              <a:defRPr sz="625"/>
            </a:lvl8pPr>
            <a:lvl9pPr>
              <a:defRPr sz="6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718" y="1435199"/>
            <a:ext cx="4011083" cy="4691063"/>
          </a:xfrm>
        </p:spPr>
        <p:txBody>
          <a:bodyPr/>
          <a:lstStyle>
            <a:lvl1pPr marL="0" indent="0">
              <a:buNone/>
              <a:defRPr sz="429"/>
            </a:lvl1pPr>
            <a:lvl2pPr marL="141534" indent="0">
              <a:buNone/>
              <a:defRPr sz="375"/>
            </a:lvl2pPr>
            <a:lvl3pPr marL="283068" indent="0">
              <a:buNone/>
              <a:defRPr sz="304"/>
            </a:lvl3pPr>
            <a:lvl4pPr marL="424603" indent="0">
              <a:buNone/>
              <a:defRPr sz="286"/>
            </a:lvl4pPr>
            <a:lvl5pPr marL="566137" indent="0">
              <a:buNone/>
              <a:defRPr sz="286"/>
            </a:lvl5pPr>
            <a:lvl6pPr marL="707671" indent="0">
              <a:buNone/>
              <a:defRPr sz="286"/>
            </a:lvl6pPr>
            <a:lvl7pPr marL="849205" indent="0">
              <a:buNone/>
              <a:defRPr sz="286"/>
            </a:lvl7pPr>
            <a:lvl8pPr marL="990739" indent="0">
              <a:buNone/>
              <a:defRPr sz="286"/>
            </a:lvl8pPr>
            <a:lvl9pPr marL="1132274" indent="0">
              <a:buNone/>
              <a:defRPr sz="286"/>
            </a:lvl9pPr>
          </a:lstStyle>
          <a:p>
            <a:pPr lvl="0"/>
            <a:r>
              <a:rPr lang="en-US"/>
              <a:t>Click to edit Master text styles</a:t>
            </a:r>
          </a:p>
        </p:txBody>
      </p:sp>
    </p:spTree>
    <p:extLst>
      <p:ext uri="{BB962C8B-B14F-4D97-AF65-F5344CB8AC3E}">
        <p14:creationId xmlns:p14="http://schemas.microsoft.com/office/powerpoint/2010/main" val="2276366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79" y="286603"/>
            <a:ext cx="10115203" cy="1450757"/>
          </a:xfrm>
        </p:spPr>
        <p:txBody>
          <a:bodyPr>
            <a:normAutofit/>
          </a:bodyPr>
          <a:lstStyle>
            <a:lvl1pPr>
              <a:defRPr sz="4800"/>
            </a:lvl1pPr>
          </a:lstStyle>
          <a:p>
            <a:r>
              <a:rPr lang="en-US" dirty="0"/>
              <a:t>Click to edit Master title style</a:t>
            </a:r>
          </a:p>
        </p:txBody>
      </p:sp>
      <p:sp>
        <p:nvSpPr>
          <p:cNvPr id="3" name="Content Placeholder 2"/>
          <p:cNvSpPr>
            <a:spLocks noGrp="1"/>
          </p:cNvSpPr>
          <p:nvPr>
            <p:ph idx="1"/>
          </p:nvPr>
        </p:nvSpPr>
        <p:spPr>
          <a:xfrm>
            <a:off x="1097280" y="2039814"/>
            <a:ext cx="10115202" cy="3829279"/>
          </a:xfrm>
        </p:spPr>
        <p:txBody>
          <a:bodyPr/>
          <a:lstStyle>
            <a:lvl1pPr>
              <a:defRPr sz="3400"/>
            </a:lvl1pPr>
            <a:lvl2pPr>
              <a:defRPr sz="2400">
                <a:solidFill>
                  <a:schemeClr val="accent3">
                    <a:lumMod val="75000"/>
                  </a:schemeClr>
                </a:solidFill>
              </a:defRPr>
            </a:lvl2pPr>
            <a:lvl3pPr>
              <a:defRPr sz="20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5AE80CB3-252E-46B9-B132-2607CEA20655}" type="datetime1">
              <a:rPr lang="en-US" smtClean="0"/>
              <a:t>12/4/2024</a:t>
            </a:fld>
            <a:endParaRPr lang="en-US" dirty="0"/>
          </a:p>
        </p:txBody>
      </p:sp>
      <p:sp>
        <p:nvSpPr>
          <p:cNvPr id="5" name="Footer Placeholder 4"/>
          <p:cNvSpPr>
            <a:spLocks noGrp="1"/>
          </p:cNvSpPr>
          <p:nvPr>
            <p:ph type="ftr" sz="quarter" idx="11"/>
          </p:nvPr>
        </p:nvSpPr>
        <p:spPr/>
        <p:txBody>
          <a:bodyPr/>
          <a:lstStyle/>
          <a:p>
            <a:r>
              <a:rPr lang="en-US" dirty="0"/>
              <a:t>MHDO Board Meeting September 5, 2024</a:t>
            </a:r>
          </a:p>
        </p:txBody>
      </p:sp>
      <p:sp>
        <p:nvSpPr>
          <p:cNvPr id="6" name="Slide Number Placeholder 5"/>
          <p:cNvSpPr>
            <a:spLocks noGrp="1"/>
          </p:cNvSpPr>
          <p:nvPr>
            <p:ph type="sldNum" sz="quarter" idx="12"/>
          </p:nvPr>
        </p:nvSpPr>
        <p:spPr/>
        <p:txBody>
          <a:bodyPr/>
          <a:lstStyle>
            <a:lvl1pPr>
              <a:defRPr sz="2200"/>
            </a:lvl1pPr>
          </a:lstStyle>
          <a:p>
            <a:fld id="{4CE482DC-2269-4F26-9D2A-7E44B1A4CD85}"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82" y="4800700"/>
            <a:ext cx="7315435" cy="566539"/>
          </a:xfrm>
        </p:spPr>
        <p:txBody>
          <a:bodyPr anchor="b"/>
          <a:lstStyle>
            <a:lvl1pPr algn="l">
              <a:defRPr sz="625" b="1"/>
            </a:lvl1pPr>
          </a:lstStyle>
          <a:p>
            <a:r>
              <a:rPr lang="en-US"/>
              <a:t>Click to edit Master title style</a:t>
            </a:r>
          </a:p>
        </p:txBody>
      </p:sp>
      <p:sp>
        <p:nvSpPr>
          <p:cNvPr id="3" name="Picture Placeholder 2"/>
          <p:cNvSpPr>
            <a:spLocks noGrp="1"/>
          </p:cNvSpPr>
          <p:nvPr>
            <p:ph type="pic" idx="1"/>
          </p:nvPr>
        </p:nvSpPr>
        <p:spPr>
          <a:xfrm>
            <a:off x="2389482" y="612676"/>
            <a:ext cx="7315435" cy="4115098"/>
          </a:xfrm>
        </p:spPr>
        <p:txBody>
          <a:bodyPr/>
          <a:lstStyle>
            <a:lvl1pPr marL="0" indent="0">
              <a:buNone/>
              <a:defRPr sz="982"/>
            </a:lvl1pPr>
            <a:lvl2pPr marL="141534" indent="0">
              <a:buNone/>
              <a:defRPr sz="875"/>
            </a:lvl2pPr>
            <a:lvl3pPr marL="283068" indent="0">
              <a:buNone/>
              <a:defRPr sz="750"/>
            </a:lvl3pPr>
            <a:lvl4pPr marL="424603" indent="0">
              <a:buNone/>
              <a:defRPr sz="625"/>
            </a:lvl4pPr>
            <a:lvl5pPr marL="566137" indent="0">
              <a:buNone/>
              <a:defRPr sz="625"/>
            </a:lvl5pPr>
            <a:lvl6pPr marL="707671" indent="0">
              <a:buNone/>
              <a:defRPr sz="625"/>
            </a:lvl6pPr>
            <a:lvl7pPr marL="849205" indent="0">
              <a:buNone/>
              <a:defRPr sz="625"/>
            </a:lvl7pPr>
            <a:lvl8pPr marL="990739" indent="0">
              <a:buNone/>
              <a:defRPr sz="625"/>
            </a:lvl8pPr>
            <a:lvl9pPr marL="1132274" indent="0">
              <a:buNone/>
              <a:defRPr sz="625"/>
            </a:lvl9pPr>
          </a:lstStyle>
          <a:p>
            <a:pPr lvl="0"/>
            <a:endParaRPr lang="en-US" noProof="0" dirty="0"/>
          </a:p>
        </p:txBody>
      </p:sp>
      <p:sp>
        <p:nvSpPr>
          <p:cNvPr id="4" name="Text Placeholder 3"/>
          <p:cNvSpPr>
            <a:spLocks noGrp="1"/>
          </p:cNvSpPr>
          <p:nvPr>
            <p:ph type="body" sz="half" idx="2"/>
          </p:nvPr>
        </p:nvSpPr>
        <p:spPr>
          <a:xfrm>
            <a:off x="2389482" y="5367238"/>
            <a:ext cx="7315435" cy="805160"/>
          </a:xfrm>
        </p:spPr>
        <p:txBody>
          <a:bodyPr/>
          <a:lstStyle>
            <a:lvl1pPr marL="0" indent="0">
              <a:buNone/>
              <a:defRPr sz="429"/>
            </a:lvl1pPr>
            <a:lvl2pPr marL="141534" indent="0">
              <a:buNone/>
              <a:defRPr sz="375"/>
            </a:lvl2pPr>
            <a:lvl3pPr marL="283068" indent="0">
              <a:buNone/>
              <a:defRPr sz="304"/>
            </a:lvl3pPr>
            <a:lvl4pPr marL="424603" indent="0">
              <a:buNone/>
              <a:defRPr sz="286"/>
            </a:lvl4pPr>
            <a:lvl5pPr marL="566137" indent="0">
              <a:buNone/>
              <a:defRPr sz="286"/>
            </a:lvl5pPr>
            <a:lvl6pPr marL="707671" indent="0">
              <a:buNone/>
              <a:defRPr sz="286"/>
            </a:lvl6pPr>
            <a:lvl7pPr marL="849205" indent="0">
              <a:buNone/>
              <a:defRPr sz="286"/>
            </a:lvl7pPr>
            <a:lvl8pPr marL="990739" indent="0">
              <a:buNone/>
              <a:defRPr sz="286"/>
            </a:lvl8pPr>
            <a:lvl9pPr marL="1132274" indent="0">
              <a:buNone/>
              <a:defRPr sz="286"/>
            </a:lvl9pPr>
          </a:lstStyle>
          <a:p>
            <a:pPr lvl="0"/>
            <a:r>
              <a:rPr lang="en-US"/>
              <a:t>Click to edit Master text styles</a:t>
            </a:r>
          </a:p>
        </p:txBody>
      </p:sp>
    </p:spTree>
    <p:extLst>
      <p:ext uri="{BB962C8B-B14F-4D97-AF65-F5344CB8AC3E}">
        <p14:creationId xmlns:p14="http://schemas.microsoft.com/office/powerpoint/2010/main" val="5339894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895990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2898" y="265410"/>
            <a:ext cx="2929820" cy="644326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2852" y="265410"/>
            <a:ext cx="8733602" cy="644326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10902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F70D4F-12B1-4587-AABF-CF46769CB8BD}" type="datetime1">
              <a:rPr lang="en-US" smtClean="0"/>
              <a:t>12/4/2024</a:t>
            </a:fld>
            <a:endParaRPr lang="en-US" dirty="0"/>
          </a:p>
        </p:txBody>
      </p:sp>
      <p:sp>
        <p:nvSpPr>
          <p:cNvPr id="5" name="Footer Placeholder 4"/>
          <p:cNvSpPr>
            <a:spLocks noGrp="1"/>
          </p:cNvSpPr>
          <p:nvPr>
            <p:ph type="ftr" sz="quarter" idx="11"/>
          </p:nvPr>
        </p:nvSpPr>
        <p:spPr/>
        <p:txBody>
          <a:bodyPr/>
          <a:lstStyle/>
          <a:p>
            <a:r>
              <a:rPr lang="en-US" dirty="0"/>
              <a:t>MHDO Board Meeting September 5, 2024</a:t>
            </a:r>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197703"/>
            <a:ext cx="10058400" cy="1450757"/>
          </a:xfrm>
        </p:spPr>
        <p:txBody>
          <a:bodyPr/>
          <a:lstStyle>
            <a:lvl1pPr>
              <a:defRPr lang="en-US" dirty="0"/>
            </a:lvl1p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749B3F-2196-4A6A-8967-857B6FE87529}" type="datetime1">
              <a:rPr lang="en-US" smtClean="0"/>
              <a:t>12/4/2024</a:t>
            </a:fld>
            <a:endParaRPr lang="en-US" dirty="0"/>
          </a:p>
        </p:txBody>
      </p:sp>
      <p:sp>
        <p:nvSpPr>
          <p:cNvPr id="6" name="Footer Placeholder 5"/>
          <p:cNvSpPr>
            <a:spLocks noGrp="1"/>
          </p:cNvSpPr>
          <p:nvPr>
            <p:ph type="ftr" sz="quarter" idx="11"/>
          </p:nvPr>
        </p:nvSpPr>
        <p:spPr/>
        <p:txBody>
          <a:bodyPr/>
          <a:lstStyle/>
          <a:p>
            <a:r>
              <a:rPr lang="en-US" dirty="0"/>
              <a:t>MHDO Board Meeting September 5, 2024</a:t>
            </a:r>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0E1C6A-4F4E-4A84-85D9-D10B31696C66}" type="datetime1">
              <a:rPr lang="en-US" smtClean="0"/>
              <a:t>12/4/2024</a:t>
            </a:fld>
            <a:endParaRPr lang="en-US" dirty="0"/>
          </a:p>
        </p:txBody>
      </p:sp>
      <p:sp>
        <p:nvSpPr>
          <p:cNvPr id="8" name="Footer Placeholder 7"/>
          <p:cNvSpPr>
            <a:spLocks noGrp="1"/>
          </p:cNvSpPr>
          <p:nvPr>
            <p:ph type="ftr" sz="quarter" idx="11"/>
          </p:nvPr>
        </p:nvSpPr>
        <p:spPr/>
        <p:txBody>
          <a:bodyPr/>
          <a:lstStyle/>
          <a:p>
            <a:r>
              <a:rPr lang="en-US" dirty="0"/>
              <a:t>MHDO Board Meeting September 5, 2024</a:t>
            </a:r>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8262C9-39B8-4821-B774-777D2117D454}" type="datetime1">
              <a:rPr lang="en-US" smtClean="0"/>
              <a:t>12/4/2024</a:t>
            </a:fld>
            <a:endParaRPr lang="en-US" dirty="0"/>
          </a:p>
        </p:txBody>
      </p:sp>
      <p:sp>
        <p:nvSpPr>
          <p:cNvPr id="4" name="Footer Placeholder 3"/>
          <p:cNvSpPr>
            <a:spLocks noGrp="1"/>
          </p:cNvSpPr>
          <p:nvPr>
            <p:ph type="ftr" sz="quarter" idx="11"/>
          </p:nvPr>
        </p:nvSpPr>
        <p:spPr/>
        <p:txBody>
          <a:bodyPr/>
          <a:lstStyle/>
          <a:p>
            <a:r>
              <a:rPr lang="en-US" dirty="0"/>
              <a:t>MHDO Board Meeting September 5, 2024</a:t>
            </a:r>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2A1126A-580C-4C71-842B-60A3D40DA4BD}" type="datetime1">
              <a:rPr lang="en-US" smtClean="0"/>
              <a:t>12/4/2024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dirty="0"/>
              <a:t>MHDO Board Meeting September 5, 2024</a:t>
            </a:r>
          </a:p>
        </p:txBody>
      </p:sp>
      <p:sp>
        <p:nvSpPr>
          <p:cNvPr id="9" name="Slide Number Placeholder 8"/>
          <p:cNvSpPr>
            <a:spLocks noGrp="1"/>
          </p:cNvSpPr>
          <p:nvPr>
            <p:ph type="sldNum" sz="quarter" idx="12"/>
          </p:nvPr>
        </p:nvSpPr>
        <p:spPr/>
        <p:txBody>
          <a:bodyPr/>
          <a:lstStyle>
            <a:lvl1pPr>
              <a:defRPr sz="2200"/>
            </a:lvl1p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2600" b="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95D7044-A5E2-46A2-9156-7D0843EF93F9}" type="datetime1">
              <a:rPr lang="en-US" smtClean="0"/>
              <a:t>12/4/2024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dirty="0"/>
              <a:t>MHDO Board Meeting September 5, 2024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290A40-2CF6-4D08-AC0D-58EC4029C878}" type="datetime1">
              <a:rPr lang="en-US" smtClean="0"/>
              <a:t>12/4/2024</a:t>
            </a:fld>
            <a:endParaRPr lang="en-US" dirty="0"/>
          </a:p>
        </p:txBody>
      </p:sp>
      <p:sp>
        <p:nvSpPr>
          <p:cNvPr id="6" name="Footer Placeholder 5"/>
          <p:cNvSpPr>
            <a:spLocks noGrp="1"/>
          </p:cNvSpPr>
          <p:nvPr>
            <p:ph type="ftr" sz="quarter" idx="11"/>
          </p:nvPr>
        </p:nvSpPr>
        <p:spPr/>
        <p:txBody>
          <a:bodyPr/>
          <a:lstStyle/>
          <a:p>
            <a:r>
              <a:rPr lang="en-US" dirty="0"/>
              <a:t>MHDO Board Meeting September 5, 2024</a:t>
            </a:r>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A927393-BBD9-4678-9E08-9B29B6C8B593}" type="datetime1">
              <a:rPr lang="en-US" smtClean="0"/>
              <a:t>12/4/2024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MHDO Board Meeting September 5, 2024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1026" name="Rectangle 36"/>
          <p:cNvSpPr>
            <a:spLocks noChangeArrowheads="1"/>
          </p:cNvSpPr>
          <p:nvPr userDrawn="1"/>
        </p:nvSpPr>
        <p:spPr bwMode="auto">
          <a:xfrm>
            <a:off x="0" y="0"/>
            <a:ext cx="12192000" cy="1000125"/>
          </a:xfrm>
          <a:prstGeom prst="rect">
            <a:avLst/>
          </a:prstGeom>
          <a:solidFill>
            <a:srgbClr val="9E1B34"/>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27" name="Rectangle 33"/>
          <p:cNvSpPr>
            <a:spLocks noChangeArrowheads="1"/>
          </p:cNvSpPr>
          <p:nvPr userDrawn="1"/>
        </p:nvSpPr>
        <p:spPr bwMode="auto">
          <a:xfrm>
            <a:off x="192852" y="1174750"/>
            <a:ext cx="2770481"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28" name="Text Box 14"/>
          <p:cNvSpPr txBox="1">
            <a:spLocks noChangeArrowheads="1"/>
          </p:cNvSpPr>
          <p:nvPr userDrawn="1"/>
        </p:nvSpPr>
        <p:spPr bwMode="auto">
          <a:xfrm>
            <a:off x="166394" y="6743898"/>
            <a:ext cx="698500" cy="68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175" tIns="10086" rIns="20175" bIns="10086">
            <a:spAutoFit/>
          </a:bodyPr>
          <a:lstStyle>
            <a:lvl1pPr defTabSz="652463" eaLnBrk="0" hangingPunct="0">
              <a:defRPr sz="2100">
                <a:solidFill>
                  <a:schemeClr val="tx1"/>
                </a:solidFill>
                <a:latin typeface="Arial Narrow" pitchFamily="34" charset="0"/>
              </a:defRPr>
            </a:lvl1pPr>
            <a:lvl2pPr marL="742950" indent="-285750" defTabSz="652463" eaLnBrk="0" hangingPunct="0">
              <a:defRPr sz="2100">
                <a:solidFill>
                  <a:schemeClr val="tx1"/>
                </a:solidFill>
                <a:latin typeface="Arial Narrow" pitchFamily="34" charset="0"/>
              </a:defRPr>
            </a:lvl2pPr>
            <a:lvl3pPr marL="1143000" indent="-228600" defTabSz="652463" eaLnBrk="0" hangingPunct="0">
              <a:defRPr sz="2100">
                <a:solidFill>
                  <a:schemeClr val="tx1"/>
                </a:solidFill>
                <a:latin typeface="Arial Narrow" pitchFamily="34" charset="0"/>
              </a:defRPr>
            </a:lvl3pPr>
            <a:lvl4pPr marL="1600200" indent="-228600" defTabSz="652463" eaLnBrk="0" hangingPunct="0">
              <a:defRPr sz="2100">
                <a:solidFill>
                  <a:schemeClr val="tx1"/>
                </a:solidFill>
                <a:latin typeface="Arial Narrow" pitchFamily="34" charset="0"/>
              </a:defRPr>
            </a:lvl4pPr>
            <a:lvl5pPr marL="2057400" indent="-228600" defTabSz="652463" eaLnBrk="0" hangingPunct="0">
              <a:defRPr sz="2100">
                <a:solidFill>
                  <a:schemeClr val="tx1"/>
                </a:solidFill>
                <a:latin typeface="Arial Narrow" pitchFamily="34" charset="0"/>
              </a:defRPr>
            </a:lvl5pPr>
            <a:lvl6pPr marL="2514600" indent="-228600" defTabSz="652463" eaLnBrk="0" fontAlgn="base" hangingPunct="0">
              <a:spcBef>
                <a:spcPct val="0"/>
              </a:spcBef>
              <a:spcAft>
                <a:spcPct val="0"/>
              </a:spcAft>
              <a:defRPr sz="2100">
                <a:solidFill>
                  <a:schemeClr val="tx1"/>
                </a:solidFill>
                <a:latin typeface="Arial Narrow" pitchFamily="34" charset="0"/>
              </a:defRPr>
            </a:lvl6pPr>
            <a:lvl7pPr marL="2971800" indent="-228600" defTabSz="652463" eaLnBrk="0" fontAlgn="base" hangingPunct="0">
              <a:spcBef>
                <a:spcPct val="0"/>
              </a:spcBef>
              <a:spcAft>
                <a:spcPct val="0"/>
              </a:spcAft>
              <a:defRPr sz="2100">
                <a:solidFill>
                  <a:schemeClr val="tx1"/>
                </a:solidFill>
                <a:latin typeface="Arial Narrow" pitchFamily="34" charset="0"/>
              </a:defRPr>
            </a:lvl7pPr>
            <a:lvl8pPr marL="3429000" indent="-228600" defTabSz="652463" eaLnBrk="0" fontAlgn="base" hangingPunct="0">
              <a:spcBef>
                <a:spcPct val="0"/>
              </a:spcBef>
              <a:spcAft>
                <a:spcPct val="0"/>
              </a:spcAft>
              <a:defRPr sz="2100">
                <a:solidFill>
                  <a:schemeClr val="tx1"/>
                </a:solidFill>
                <a:latin typeface="Arial Narrow" pitchFamily="34" charset="0"/>
              </a:defRPr>
            </a:lvl8pPr>
            <a:lvl9pPr marL="3886200" indent="-228600" defTabSz="652463" eaLnBrk="0" fontAlgn="base" hangingPunct="0">
              <a:spcBef>
                <a:spcPct val="0"/>
              </a:spcBef>
              <a:spcAft>
                <a:spcPct val="0"/>
              </a:spcAft>
              <a:defRPr sz="2100">
                <a:solidFill>
                  <a:schemeClr val="tx1"/>
                </a:solidFill>
                <a:latin typeface="Arial Narrow" pitchFamily="34" charset="0"/>
              </a:defRPr>
            </a:lvl9pPr>
          </a:lstStyle>
          <a:p>
            <a:pPr>
              <a:lnSpc>
                <a:spcPct val="65000"/>
              </a:lnSpc>
              <a:spcBef>
                <a:spcPct val="50000"/>
              </a:spcBef>
            </a:pPr>
            <a:r>
              <a:rPr lang="en-US" altLang="en-US" sz="100" b="1" dirty="0">
                <a:solidFill>
                  <a:schemeClr val="bg2"/>
                </a:solidFill>
                <a:latin typeface="Arial" charset="0"/>
              </a:rPr>
              <a:t>TEMPLATE DESIGN © 2008</a:t>
            </a:r>
          </a:p>
          <a:p>
            <a:pPr>
              <a:lnSpc>
                <a:spcPct val="65000"/>
              </a:lnSpc>
              <a:spcBef>
                <a:spcPct val="50000"/>
              </a:spcBef>
            </a:pPr>
            <a:r>
              <a:rPr lang="en-US" altLang="en-US" sz="214" b="1" dirty="0">
                <a:solidFill>
                  <a:schemeClr val="bg2"/>
                </a:solidFill>
                <a:latin typeface="Arial" charset="0"/>
              </a:rPr>
              <a:t>www.PosterPresentations.com</a:t>
            </a:r>
          </a:p>
        </p:txBody>
      </p:sp>
      <p:sp>
        <p:nvSpPr>
          <p:cNvPr id="1029" name="Rectangle 15"/>
          <p:cNvSpPr>
            <a:spLocks noGrp="1" noChangeArrowheads="1"/>
          </p:cNvSpPr>
          <p:nvPr>
            <p:ph type="title"/>
          </p:nvPr>
        </p:nvSpPr>
        <p:spPr bwMode="auto">
          <a:xfrm>
            <a:off x="266935" y="265410"/>
            <a:ext cx="11645783" cy="458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12982" tIns="56480" rIns="112982" bIns="56480" numCol="1" anchor="ctr" anchorCtr="0" compatLnSpc="1">
            <a:prstTxWarp prst="textNoShape">
              <a:avLst/>
            </a:prstTxWarp>
          </a:bodyPr>
          <a:lstStyle/>
          <a:p>
            <a:pPr lvl="0"/>
            <a:r>
              <a:rPr lang="en-US" altLang="en-US"/>
              <a:t>Click to edit Master title style</a:t>
            </a:r>
          </a:p>
        </p:txBody>
      </p:sp>
      <p:sp>
        <p:nvSpPr>
          <p:cNvPr id="1030" name="Rectangle 16"/>
          <p:cNvSpPr>
            <a:spLocks noGrp="1" noChangeArrowheads="1"/>
          </p:cNvSpPr>
          <p:nvPr>
            <p:ph type="body" idx="1"/>
          </p:nvPr>
        </p:nvSpPr>
        <p:spPr bwMode="auto">
          <a:xfrm>
            <a:off x="192852" y="1174750"/>
            <a:ext cx="2770481" cy="5533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64999" tIns="564999" rIns="564999" bIns="564999"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1031" name="Rectangle 25"/>
          <p:cNvSpPr>
            <a:spLocks noChangeArrowheads="1"/>
          </p:cNvSpPr>
          <p:nvPr userDrawn="1"/>
        </p:nvSpPr>
        <p:spPr bwMode="auto">
          <a:xfrm>
            <a:off x="0" y="0"/>
            <a:ext cx="12192000" cy="68580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32" name="Rectangle 32"/>
          <p:cNvSpPr>
            <a:spLocks noChangeArrowheads="1"/>
          </p:cNvSpPr>
          <p:nvPr userDrawn="1"/>
        </p:nvSpPr>
        <p:spPr bwMode="auto">
          <a:xfrm>
            <a:off x="3192051" y="1174750"/>
            <a:ext cx="2772833"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33" name="Rectangle 34"/>
          <p:cNvSpPr>
            <a:spLocks noChangeArrowheads="1"/>
          </p:cNvSpPr>
          <p:nvPr userDrawn="1"/>
        </p:nvSpPr>
        <p:spPr bwMode="auto">
          <a:xfrm>
            <a:off x="6187135" y="1174750"/>
            <a:ext cx="2772833"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34" name="Rectangle 35"/>
          <p:cNvSpPr>
            <a:spLocks noChangeArrowheads="1"/>
          </p:cNvSpPr>
          <p:nvPr userDrawn="1"/>
        </p:nvSpPr>
        <p:spPr bwMode="auto">
          <a:xfrm>
            <a:off x="9188685" y="1174750"/>
            <a:ext cx="2772833"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Tree>
    <p:extLst>
      <p:ext uri="{BB962C8B-B14F-4D97-AF65-F5344CB8AC3E}">
        <p14:creationId xmlns:p14="http://schemas.microsoft.com/office/powerpoint/2010/main" val="3965651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dt="0"/>
  <p:txStyles>
    <p:titleStyle>
      <a:lvl1pPr algn="ctr" defTabSz="201981" rtl="0" eaLnBrk="0" fontAlgn="base" hangingPunct="0">
        <a:spcBef>
          <a:spcPct val="0"/>
        </a:spcBef>
        <a:spcAft>
          <a:spcPct val="0"/>
        </a:spcAft>
        <a:defRPr sz="1893">
          <a:solidFill>
            <a:srgbClr val="FFFFFF"/>
          </a:solidFill>
          <a:latin typeface="+mj-lt"/>
          <a:ea typeface="+mj-ea"/>
          <a:cs typeface="+mj-cs"/>
        </a:defRPr>
      </a:lvl1pPr>
      <a:lvl2pPr algn="ctr" defTabSz="201981" rtl="0" eaLnBrk="0" fontAlgn="base" hangingPunct="0">
        <a:spcBef>
          <a:spcPct val="0"/>
        </a:spcBef>
        <a:spcAft>
          <a:spcPct val="0"/>
        </a:spcAft>
        <a:defRPr sz="1893">
          <a:solidFill>
            <a:srgbClr val="FFFFFF"/>
          </a:solidFill>
          <a:latin typeface="Arial Black" pitchFamily="34" charset="0"/>
        </a:defRPr>
      </a:lvl2pPr>
      <a:lvl3pPr algn="ctr" defTabSz="201981" rtl="0" eaLnBrk="0" fontAlgn="base" hangingPunct="0">
        <a:spcBef>
          <a:spcPct val="0"/>
        </a:spcBef>
        <a:spcAft>
          <a:spcPct val="0"/>
        </a:spcAft>
        <a:defRPr sz="1893">
          <a:solidFill>
            <a:srgbClr val="FFFFFF"/>
          </a:solidFill>
          <a:latin typeface="Arial Black" pitchFamily="34" charset="0"/>
        </a:defRPr>
      </a:lvl3pPr>
      <a:lvl4pPr algn="ctr" defTabSz="201981" rtl="0" eaLnBrk="0" fontAlgn="base" hangingPunct="0">
        <a:spcBef>
          <a:spcPct val="0"/>
        </a:spcBef>
        <a:spcAft>
          <a:spcPct val="0"/>
        </a:spcAft>
        <a:defRPr sz="1893">
          <a:solidFill>
            <a:srgbClr val="FFFFFF"/>
          </a:solidFill>
          <a:latin typeface="Arial Black" pitchFamily="34" charset="0"/>
        </a:defRPr>
      </a:lvl4pPr>
      <a:lvl5pPr algn="ctr" defTabSz="201981" rtl="0" eaLnBrk="0" fontAlgn="base" hangingPunct="0">
        <a:spcBef>
          <a:spcPct val="0"/>
        </a:spcBef>
        <a:spcAft>
          <a:spcPct val="0"/>
        </a:spcAft>
        <a:defRPr sz="1893">
          <a:solidFill>
            <a:srgbClr val="FFFFFF"/>
          </a:solidFill>
          <a:latin typeface="Arial Black" pitchFamily="34" charset="0"/>
        </a:defRPr>
      </a:lvl5pPr>
      <a:lvl6pPr marL="141534" algn="ctr" defTabSz="201981" rtl="0" fontAlgn="base">
        <a:spcBef>
          <a:spcPct val="0"/>
        </a:spcBef>
        <a:spcAft>
          <a:spcPct val="0"/>
        </a:spcAft>
        <a:defRPr sz="1893">
          <a:solidFill>
            <a:srgbClr val="FFFFFF"/>
          </a:solidFill>
          <a:latin typeface="Arial Black" pitchFamily="34" charset="0"/>
        </a:defRPr>
      </a:lvl6pPr>
      <a:lvl7pPr marL="283068" algn="ctr" defTabSz="201981" rtl="0" fontAlgn="base">
        <a:spcBef>
          <a:spcPct val="0"/>
        </a:spcBef>
        <a:spcAft>
          <a:spcPct val="0"/>
        </a:spcAft>
        <a:defRPr sz="1893">
          <a:solidFill>
            <a:srgbClr val="FFFFFF"/>
          </a:solidFill>
          <a:latin typeface="Arial Black" pitchFamily="34" charset="0"/>
        </a:defRPr>
      </a:lvl7pPr>
      <a:lvl8pPr marL="424603" algn="ctr" defTabSz="201981" rtl="0" fontAlgn="base">
        <a:spcBef>
          <a:spcPct val="0"/>
        </a:spcBef>
        <a:spcAft>
          <a:spcPct val="0"/>
        </a:spcAft>
        <a:defRPr sz="1893">
          <a:solidFill>
            <a:srgbClr val="FFFFFF"/>
          </a:solidFill>
          <a:latin typeface="Arial Black" pitchFamily="34" charset="0"/>
        </a:defRPr>
      </a:lvl8pPr>
      <a:lvl9pPr marL="566137" algn="ctr" defTabSz="201981" rtl="0" fontAlgn="base">
        <a:spcBef>
          <a:spcPct val="0"/>
        </a:spcBef>
        <a:spcAft>
          <a:spcPct val="0"/>
        </a:spcAft>
        <a:defRPr sz="1893">
          <a:solidFill>
            <a:srgbClr val="FFFFFF"/>
          </a:solidFill>
          <a:latin typeface="Arial Black" pitchFamily="34" charset="0"/>
        </a:defRPr>
      </a:lvl9pPr>
    </p:titleStyle>
    <p:bodyStyle>
      <a:lvl1pPr marL="75682" indent="-75682" algn="l" defTabSz="201981" rtl="0" eaLnBrk="0" fontAlgn="base" hangingPunct="0">
        <a:spcBef>
          <a:spcPct val="20000"/>
        </a:spcBef>
        <a:spcAft>
          <a:spcPct val="0"/>
        </a:spcAft>
        <a:buChar char="•"/>
        <a:defRPr sz="643">
          <a:solidFill>
            <a:schemeClr val="tx1"/>
          </a:solidFill>
          <a:latin typeface="+mn-lt"/>
          <a:ea typeface="+mn-ea"/>
          <a:cs typeface="+mn-cs"/>
        </a:defRPr>
      </a:lvl1pPr>
      <a:lvl2pPr marL="163649" indent="-62413" algn="l" defTabSz="201981" rtl="0" eaLnBrk="0" fontAlgn="base" hangingPunct="0">
        <a:spcBef>
          <a:spcPct val="20000"/>
        </a:spcBef>
        <a:spcAft>
          <a:spcPct val="0"/>
        </a:spcAft>
        <a:buChar char="–"/>
        <a:defRPr sz="643">
          <a:solidFill>
            <a:schemeClr val="tx1"/>
          </a:solidFill>
          <a:latin typeface="+mn-lt"/>
        </a:defRPr>
      </a:lvl2pPr>
      <a:lvl3pPr marL="252599" indent="-50618" algn="l" defTabSz="201981" rtl="0" eaLnBrk="0" fontAlgn="base" hangingPunct="0">
        <a:spcBef>
          <a:spcPct val="20000"/>
        </a:spcBef>
        <a:spcAft>
          <a:spcPct val="0"/>
        </a:spcAft>
        <a:buChar char="•"/>
        <a:defRPr sz="518">
          <a:solidFill>
            <a:schemeClr val="tx1"/>
          </a:solidFill>
          <a:latin typeface="+mn-lt"/>
        </a:defRPr>
      </a:lvl3pPr>
      <a:lvl4pPr marL="353836" indent="-50618" algn="l" defTabSz="201981" rtl="0" eaLnBrk="0" fontAlgn="base" hangingPunct="0">
        <a:spcBef>
          <a:spcPct val="20000"/>
        </a:spcBef>
        <a:spcAft>
          <a:spcPct val="0"/>
        </a:spcAft>
        <a:buChar char="–"/>
        <a:defRPr sz="429">
          <a:solidFill>
            <a:schemeClr val="tx1"/>
          </a:solidFill>
          <a:latin typeface="+mn-lt"/>
        </a:defRPr>
      </a:lvl4pPr>
      <a:lvl5pPr marL="455072" indent="-50618" algn="l" defTabSz="201981" rtl="0" eaLnBrk="0" fontAlgn="base" hangingPunct="0">
        <a:spcBef>
          <a:spcPct val="20000"/>
        </a:spcBef>
        <a:spcAft>
          <a:spcPct val="0"/>
        </a:spcAft>
        <a:buChar char="»"/>
        <a:defRPr sz="429">
          <a:solidFill>
            <a:schemeClr val="tx1"/>
          </a:solidFill>
          <a:latin typeface="+mn-lt"/>
        </a:defRPr>
      </a:lvl5pPr>
      <a:lvl6pPr marL="596606" indent="-50618" algn="l" defTabSz="201981" rtl="0" fontAlgn="base">
        <a:spcBef>
          <a:spcPct val="20000"/>
        </a:spcBef>
        <a:spcAft>
          <a:spcPct val="0"/>
        </a:spcAft>
        <a:buChar char="»"/>
        <a:defRPr sz="429">
          <a:solidFill>
            <a:schemeClr val="tx1"/>
          </a:solidFill>
          <a:latin typeface="+mn-lt"/>
        </a:defRPr>
      </a:lvl6pPr>
      <a:lvl7pPr marL="738140" indent="-50618" algn="l" defTabSz="201981" rtl="0" fontAlgn="base">
        <a:spcBef>
          <a:spcPct val="20000"/>
        </a:spcBef>
        <a:spcAft>
          <a:spcPct val="0"/>
        </a:spcAft>
        <a:buChar char="»"/>
        <a:defRPr sz="429">
          <a:solidFill>
            <a:schemeClr val="tx1"/>
          </a:solidFill>
          <a:latin typeface="+mn-lt"/>
        </a:defRPr>
      </a:lvl7pPr>
      <a:lvl8pPr marL="879674" indent="-50618" algn="l" defTabSz="201981" rtl="0" fontAlgn="base">
        <a:spcBef>
          <a:spcPct val="20000"/>
        </a:spcBef>
        <a:spcAft>
          <a:spcPct val="0"/>
        </a:spcAft>
        <a:buChar char="»"/>
        <a:defRPr sz="429">
          <a:solidFill>
            <a:schemeClr val="tx1"/>
          </a:solidFill>
          <a:latin typeface="+mn-lt"/>
        </a:defRPr>
      </a:lvl8pPr>
      <a:lvl9pPr marL="1021209" indent="-50618" algn="l" defTabSz="201981" rtl="0" fontAlgn="base">
        <a:spcBef>
          <a:spcPct val="20000"/>
        </a:spcBef>
        <a:spcAft>
          <a:spcPct val="0"/>
        </a:spcAft>
        <a:buChar char="»"/>
        <a:defRPr sz="429">
          <a:solidFill>
            <a:schemeClr val="tx1"/>
          </a:solidFill>
          <a:latin typeface="+mn-lt"/>
        </a:defRPr>
      </a:lvl9pPr>
    </p:bodyStyle>
    <p:otherStyle>
      <a:defPPr>
        <a:defRPr lang="en-US"/>
      </a:defPPr>
      <a:lvl1pPr marL="0" algn="l" defTabSz="283068" rtl="0" eaLnBrk="1" latinLnBrk="0" hangingPunct="1">
        <a:defRPr sz="554" kern="1200">
          <a:solidFill>
            <a:schemeClr val="tx1"/>
          </a:solidFill>
          <a:latin typeface="+mn-lt"/>
          <a:ea typeface="+mn-ea"/>
          <a:cs typeface="+mn-cs"/>
        </a:defRPr>
      </a:lvl1pPr>
      <a:lvl2pPr marL="141534" algn="l" defTabSz="283068" rtl="0" eaLnBrk="1" latinLnBrk="0" hangingPunct="1">
        <a:defRPr sz="554" kern="1200">
          <a:solidFill>
            <a:schemeClr val="tx1"/>
          </a:solidFill>
          <a:latin typeface="+mn-lt"/>
          <a:ea typeface="+mn-ea"/>
          <a:cs typeface="+mn-cs"/>
        </a:defRPr>
      </a:lvl2pPr>
      <a:lvl3pPr marL="283068" algn="l" defTabSz="283068" rtl="0" eaLnBrk="1" latinLnBrk="0" hangingPunct="1">
        <a:defRPr sz="554" kern="1200">
          <a:solidFill>
            <a:schemeClr val="tx1"/>
          </a:solidFill>
          <a:latin typeface="+mn-lt"/>
          <a:ea typeface="+mn-ea"/>
          <a:cs typeface="+mn-cs"/>
        </a:defRPr>
      </a:lvl3pPr>
      <a:lvl4pPr marL="424603" algn="l" defTabSz="283068" rtl="0" eaLnBrk="1" latinLnBrk="0" hangingPunct="1">
        <a:defRPr sz="554" kern="1200">
          <a:solidFill>
            <a:schemeClr val="tx1"/>
          </a:solidFill>
          <a:latin typeface="+mn-lt"/>
          <a:ea typeface="+mn-ea"/>
          <a:cs typeface="+mn-cs"/>
        </a:defRPr>
      </a:lvl4pPr>
      <a:lvl5pPr marL="566137" algn="l" defTabSz="283068" rtl="0" eaLnBrk="1" latinLnBrk="0" hangingPunct="1">
        <a:defRPr sz="554" kern="1200">
          <a:solidFill>
            <a:schemeClr val="tx1"/>
          </a:solidFill>
          <a:latin typeface="+mn-lt"/>
          <a:ea typeface="+mn-ea"/>
          <a:cs typeface="+mn-cs"/>
        </a:defRPr>
      </a:lvl5pPr>
      <a:lvl6pPr marL="707671" algn="l" defTabSz="283068" rtl="0" eaLnBrk="1" latinLnBrk="0" hangingPunct="1">
        <a:defRPr sz="554" kern="1200">
          <a:solidFill>
            <a:schemeClr val="tx1"/>
          </a:solidFill>
          <a:latin typeface="+mn-lt"/>
          <a:ea typeface="+mn-ea"/>
          <a:cs typeface="+mn-cs"/>
        </a:defRPr>
      </a:lvl6pPr>
      <a:lvl7pPr marL="849205" algn="l" defTabSz="283068" rtl="0" eaLnBrk="1" latinLnBrk="0" hangingPunct="1">
        <a:defRPr sz="554" kern="1200">
          <a:solidFill>
            <a:schemeClr val="tx1"/>
          </a:solidFill>
          <a:latin typeface="+mn-lt"/>
          <a:ea typeface="+mn-ea"/>
          <a:cs typeface="+mn-cs"/>
        </a:defRPr>
      </a:lvl7pPr>
      <a:lvl8pPr marL="990739" algn="l" defTabSz="283068" rtl="0" eaLnBrk="1" latinLnBrk="0" hangingPunct="1">
        <a:defRPr sz="554" kern="1200">
          <a:solidFill>
            <a:schemeClr val="tx1"/>
          </a:solidFill>
          <a:latin typeface="+mn-lt"/>
          <a:ea typeface="+mn-ea"/>
          <a:cs typeface="+mn-cs"/>
        </a:defRPr>
      </a:lvl8pPr>
      <a:lvl9pPr marL="1132274" algn="l" defTabSz="283068" rtl="0" eaLnBrk="1" latinLnBrk="0" hangingPunct="1">
        <a:defRPr sz="55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www.rfgh.net/patientinformation/price-transparency.xhtml" TargetMode="External"/><Relationship Id="rId3" Type="http://schemas.openxmlformats.org/officeDocument/2006/relationships/hyperlink" Target="https://northernlighthealth.patientsimple.com/guest/#/index" TargetMode="External"/><Relationship Id="rId7" Type="http://schemas.openxmlformats.org/officeDocument/2006/relationships/hyperlink" Target="https://rcm.trubridge.com/remitreppcePortal/EstimateGeneration?Guid=5f34ab2e070d4b74b5d1b5f1bfd1a1a2" TargetMode="External"/><Relationship Id="rId12" Type="http://schemas.openxmlformats.org/officeDocument/2006/relationships/hyperlink" Target="https://www.yorkhospital.com/patients-and-visitors/patient-price-list" TargetMode="External"/><Relationship Id="rId2" Type="http://schemas.openxmlformats.org/officeDocument/2006/relationships/hyperlink" Target="https://northernlighthealth.org/Resources/Price-Transparency/Standard-Charges/Machine-Readable-Files" TargetMode="External"/><Relationship Id="rId1" Type="http://schemas.openxmlformats.org/officeDocument/2006/relationships/slideLayout" Target="../slideLayouts/slideLayout2.xml"/><Relationship Id="rId6" Type="http://schemas.openxmlformats.org/officeDocument/2006/relationships/hyperlink" Target="https://pvhme.org/patient-resources/price-transparency/" TargetMode="External"/><Relationship Id="rId11" Type="http://schemas.openxmlformats.org/officeDocument/2006/relationships/hyperlink" Target="https://stmarysmaine.com/pricing/" TargetMode="External"/><Relationship Id="rId5" Type="http://schemas.openxmlformats.org/officeDocument/2006/relationships/hyperlink" Target="https://www.patientsimple.com/nmmc/estimates" TargetMode="External"/><Relationship Id="rId10" Type="http://schemas.openxmlformats.org/officeDocument/2006/relationships/hyperlink" Target="https://mychart.covh.org/mychart/guestestimates" TargetMode="External"/><Relationship Id="rId4" Type="http://schemas.openxmlformats.org/officeDocument/2006/relationships/hyperlink" Target="https://nmmc.org/billing-and-financial-services/" TargetMode="External"/><Relationship Id="rId9" Type="http://schemas.openxmlformats.org/officeDocument/2006/relationships/hyperlink" Target="https://stjosephbangor.org/pricin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ecfr.gov/current/title-45/subtitle-A/subchapter-E/part-18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mainegeneral.org/patients-visitors/medical-fees-and-cost-of-care/" TargetMode="External"/><Relationship Id="rId3" Type="http://schemas.openxmlformats.org/officeDocument/2006/relationships/hyperlink" Target="https://www.cmhc.org/patients-and-visitors/billing-financial-information/price-transparency/" TargetMode="External"/><Relationship Id="rId7" Type="http://schemas.openxmlformats.org/officeDocument/2006/relationships/hyperlink" Target="https://houltonregional.org/billing-2/price-transparency/" TargetMode="External"/><Relationship Id="rId12" Type="http://schemas.openxmlformats.org/officeDocument/2006/relationships/hyperlink" Target="https://search.hospitalpriceindex.com/hpi2/shoppables/mainehealthlincolnhealth/7981/all" TargetMode="External"/><Relationship Id="rId2" Type="http://schemas.openxmlformats.org/officeDocument/2006/relationships/hyperlink" Target="https://www.carymedicalcenter.org/finance-billing/hospital-pricing/" TargetMode="External"/><Relationship Id="rId1" Type="http://schemas.openxmlformats.org/officeDocument/2006/relationships/slideLayout" Target="../slideLayouts/slideLayout2.xml"/><Relationship Id="rId6" Type="http://schemas.openxmlformats.org/officeDocument/2006/relationships/hyperlink" Target="https://www.patientsimple.com/dech/estimates" TargetMode="External"/><Relationship Id="rId11" Type="http://schemas.openxmlformats.org/officeDocument/2006/relationships/hyperlink" Target="https://search.hospitalpriceindex.com/hpi2/shoppables/franklinmemorialhospital/7978/all" TargetMode="External"/><Relationship Id="rId5" Type="http://schemas.openxmlformats.org/officeDocument/2006/relationships/hyperlink" Target="https://www.dech.org/hospital-price-estimate/" TargetMode="External"/><Relationship Id="rId10" Type="http://schemas.openxmlformats.org/officeDocument/2006/relationships/hyperlink" Target="https://www.mainehealth.org/patients-visitors/billing-and-financial-services" TargetMode="External"/><Relationship Id="rId4" Type="http://schemas.openxmlformats.org/officeDocument/2006/relationships/hyperlink" Target="https://cmhc.patientsimple.com/guest/#/estimates/patientestimate#1" TargetMode="External"/><Relationship Id="rId9" Type="http://schemas.openxmlformats.org/officeDocument/2006/relationships/hyperlink" Target="https://ezcost.info/MaineGeneral-Medical-Center/estimate_cost"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search.hospitalpriceindex.com/hpi2/shoppables/penbaymedicalcenter/7976/all" TargetMode="External"/><Relationship Id="rId3" Type="http://schemas.openxmlformats.org/officeDocument/2006/relationships/hyperlink" Target="https://search.hospitalpriceindex.com/hpi2/shoppables/SouthernMaineMedicalCenter/8193/all" TargetMode="External"/><Relationship Id="rId7" Type="http://schemas.openxmlformats.org/officeDocument/2006/relationships/hyperlink" Target="https://search.hospitalpriceindex.com/hpi2/shoppables/stephensmemorialhospital/7980/all" TargetMode="External"/><Relationship Id="rId12" Type="http://schemas.openxmlformats.org/officeDocument/2006/relationships/hyperlink" Target="https://rcm.trubridge.com/remitreppcePortal/EstimateGeneration?Guid=c98afaafc8af4c79a4a49f1a942db894" TargetMode="External"/><Relationship Id="rId2" Type="http://schemas.openxmlformats.org/officeDocument/2006/relationships/hyperlink" Target="https://www.mainehealth.org/patients-visitors/billing-and-financial-services" TargetMode="External"/><Relationship Id="rId1" Type="http://schemas.openxmlformats.org/officeDocument/2006/relationships/slideLayout" Target="../slideLayouts/slideLayout2.xml"/><Relationship Id="rId6" Type="http://schemas.openxmlformats.org/officeDocument/2006/relationships/hyperlink" Target="https://search.hospitalpriceindex.com/hpi2/shoppables/MidCoastHospital/8025/all" TargetMode="External"/><Relationship Id="rId11" Type="http://schemas.openxmlformats.org/officeDocument/2006/relationships/hyperlink" Target="https://www.mrhme.org/patient-resources/hospital-pricing/" TargetMode="External"/><Relationship Id="rId5" Type="http://schemas.openxmlformats.org/officeDocument/2006/relationships/hyperlink" Target="https://search.hospitalpriceindex.com/hpi2/shoppables/mainehealthmemorialhospital/7979/all" TargetMode="External"/><Relationship Id="rId10" Type="http://schemas.openxmlformats.org/officeDocument/2006/relationships/hyperlink" Target="https://search.hospitalpriceindex.com/hpi2/shoppables/waldocountygeneralhospital/7977/all" TargetMode="External"/><Relationship Id="rId4" Type="http://schemas.openxmlformats.org/officeDocument/2006/relationships/hyperlink" Target="https://search.hospitalpriceindex.com/hpi2/shoppables/mainemedicalcenter/7975/all" TargetMode="External"/><Relationship Id="rId9" Type="http://schemas.openxmlformats.org/officeDocument/2006/relationships/hyperlink" Target="https://search.hospitalpriceindex.com/hpi2/shoppables/springharborhospital/8065/al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northernlighthealth.org/Resources/Price-Transparency/Standard-Charges/Machine-Readable-Files" TargetMode="External"/><Relationship Id="rId2" Type="http://schemas.openxmlformats.org/officeDocument/2006/relationships/hyperlink" Target="https://www.mdihospital.org/insurance-and-billing/pricing/" TargetMode="External"/><Relationship Id="rId1" Type="http://schemas.openxmlformats.org/officeDocument/2006/relationships/slideLayout" Target="../slideLayouts/slideLayout2.xml"/><Relationship Id="rId4" Type="http://schemas.openxmlformats.org/officeDocument/2006/relationships/hyperlink" Target="https://northernlighthealth.patientsimple.com/guest/#/inde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Maine Health Data Organization Logo"/>
          <p:cNvPicPr>
            <a:picLocks noChangeAspect="1"/>
          </p:cNvPicPr>
          <p:nvPr/>
        </p:nvPicPr>
        <p:blipFill>
          <a:blip r:embed="rId3"/>
          <a:stretch>
            <a:fillRect/>
          </a:stretch>
        </p:blipFill>
        <p:spPr>
          <a:xfrm>
            <a:off x="3892060" y="219075"/>
            <a:ext cx="4501663" cy="1055078"/>
          </a:xfrm>
          <a:prstGeom prst="rect">
            <a:avLst/>
          </a:prstGeom>
          <a:solidFill>
            <a:schemeClr val="bg1"/>
          </a:solidFill>
        </p:spPr>
      </p:pic>
      <p:sp>
        <p:nvSpPr>
          <p:cNvPr id="2" name="Title 1"/>
          <p:cNvSpPr>
            <a:spLocks noGrp="1"/>
          </p:cNvSpPr>
          <p:nvPr>
            <p:ph type="title"/>
          </p:nvPr>
        </p:nvSpPr>
        <p:spPr>
          <a:xfrm>
            <a:off x="1097279" y="9526"/>
            <a:ext cx="10115203" cy="1737360"/>
          </a:xfrm>
        </p:spPr>
        <p:txBody>
          <a:bodyPr>
            <a:normAutofit/>
          </a:bodyPr>
          <a:lstStyle/>
          <a:p>
            <a:r>
              <a:rPr lang="en-US" b="1" dirty="0">
                <a:solidFill>
                  <a:schemeClr val="tx1"/>
                </a:solidFill>
              </a:rPr>
              <a:t>Content</a:t>
            </a:r>
          </a:p>
        </p:txBody>
      </p:sp>
      <p:sp>
        <p:nvSpPr>
          <p:cNvPr id="3" name="Content Placeholder 2"/>
          <p:cNvSpPr>
            <a:spLocks noGrp="1"/>
          </p:cNvSpPr>
          <p:nvPr>
            <p:ph idx="1"/>
          </p:nvPr>
        </p:nvSpPr>
        <p:spPr>
          <a:xfrm>
            <a:off x="1097279" y="2105025"/>
            <a:ext cx="10115203" cy="3490768"/>
          </a:xfrm>
        </p:spPr>
        <p:txBody>
          <a:bodyPr>
            <a:noAutofit/>
          </a:bodyPr>
          <a:lstStyle/>
          <a:p>
            <a:pPr marL="342900" marR="0" lvl="0" indent="-342900">
              <a:buFont typeface="Arial" panose="020B0604020202020204" pitchFamily="34" charset="0"/>
              <a:buChar char="•"/>
            </a:pPr>
            <a:r>
              <a:rPr lang="en-US" sz="2800" dirty="0">
                <a:effectLst/>
                <a:ea typeface="Calibri" panose="020F0502020204030204" pitchFamily="34" charset="0"/>
              </a:rPr>
              <a:t>Review Updated Proposal Regarding Board Composition </a:t>
            </a:r>
          </a:p>
          <a:p>
            <a:pPr marL="342900" marR="0" lvl="0" indent="-342900">
              <a:buFont typeface="Arial" panose="020B0604020202020204" pitchFamily="34" charset="0"/>
              <a:buChar char="•"/>
            </a:pPr>
            <a:r>
              <a:rPr lang="en-US" sz="2800" dirty="0">
                <a:effectLst/>
                <a:ea typeface="Calibri" panose="020F0502020204030204" pitchFamily="34" charset="0"/>
              </a:rPr>
              <a:t>Review Requirements in PL 2023, Chapter 584 (LD 1740), </a:t>
            </a:r>
            <a:r>
              <a:rPr lang="en-US" sz="2800" i="1" dirty="0">
                <a:effectLst/>
                <a:ea typeface="Calibri" panose="020F0502020204030204" pitchFamily="34" charset="0"/>
              </a:rPr>
              <a:t>An Act to Protect a Patient's Access to Affordable Health Care with Timely Access to Health Care Prices</a:t>
            </a:r>
            <a:endParaRPr lang="en-US" sz="2800" dirty="0">
              <a:effectLst/>
              <a:ea typeface="Calibri" panose="020F0502020204030204" pitchFamily="34" charset="0"/>
            </a:endParaRPr>
          </a:p>
          <a:p>
            <a:pPr marL="342900" marR="0" lvl="0" indent="-342900">
              <a:buFont typeface="Arial" panose="020B0604020202020204" pitchFamily="34" charset="0"/>
              <a:buChar char="•"/>
            </a:pPr>
            <a:r>
              <a:rPr lang="en-US" sz="2800" dirty="0">
                <a:effectLst/>
                <a:ea typeface="Calibri" panose="020F0502020204030204" pitchFamily="34" charset="0"/>
              </a:rPr>
              <a:t>Board Meeting Schedule for CY 2025</a:t>
            </a:r>
          </a:p>
          <a:p>
            <a:pPr marL="342900" marR="0" lvl="0" indent="-342900">
              <a:spcAft>
                <a:spcPts val="600"/>
              </a:spcAft>
              <a:buFont typeface="Arial" panose="020B0604020202020204" pitchFamily="34" charset="0"/>
              <a:buChar char="•"/>
            </a:pPr>
            <a:r>
              <a:rPr lang="en-US" sz="2800" dirty="0">
                <a:effectLst/>
                <a:ea typeface="Calibri" panose="020F0502020204030204" pitchFamily="34" charset="0"/>
              </a:rPr>
              <a:t>Update on Maine Quality Forum </a:t>
            </a:r>
          </a:p>
          <a:p>
            <a:pPr marL="342900" indent="-342900">
              <a:buFont typeface="Calibri" panose="020F0502020204030204" pitchFamily="34" charset="0"/>
              <a:buAutoNum type="arabicPeriod"/>
            </a:pPr>
            <a:endParaRPr lang="en-US" sz="1100" dirty="0">
              <a:effectLst/>
              <a:ea typeface="Calibri" panose="020F0502020204030204" pitchFamily="34" charset="0"/>
            </a:endParaRPr>
          </a:p>
          <a:p>
            <a:pPr marL="342900" indent="-342900">
              <a:buFont typeface="Calibri" panose="020F0502020204030204" pitchFamily="34" charset="0"/>
              <a:buAutoNum type="arabicPeriod"/>
            </a:pPr>
            <a:endParaRPr lang="en-US" sz="1200" dirty="0">
              <a:effectLst/>
              <a:latin typeface="Times New Roman" panose="02020603050405020304" pitchFamily="18" charset="0"/>
              <a:ea typeface="Calibri" panose="020F0502020204030204" pitchFamily="34" charset="0"/>
            </a:endParaRPr>
          </a:p>
          <a:p>
            <a:pPr marL="342900" indent="-342900">
              <a:buFont typeface="Calibri" panose="020F0502020204030204" pitchFamily="34" charset="0"/>
              <a:buAutoNum type="arabicPeriod"/>
            </a:pPr>
            <a:endParaRPr lang="en-US" sz="1200" dirty="0">
              <a:effectLst/>
              <a:latin typeface="Times New Roman" panose="02020603050405020304" pitchFamily="18" charset="0"/>
              <a:ea typeface="Calibri" panose="020F0502020204030204" pitchFamily="34" charset="0"/>
            </a:endParaRPr>
          </a:p>
          <a:p>
            <a:pPr marL="342900" indent="-342900">
              <a:buFont typeface="Calibri" panose="020F0502020204030204" pitchFamily="34" charset="0"/>
              <a:buAutoNum type="arabicPeriod"/>
            </a:pPr>
            <a:endParaRPr lang="en-US" sz="1200" dirty="0">
              <a:effectLst/>
              <a:ea typeface="Calibri" panose="020F0502020204030204" pitchFamily="34" charset="0"/>
            </a:endParaRPr>
          </a:p>
          <a:p>
            <a:pPr marL="342900" indent="-342900">
              <a:buFont typeface="Calibri" panose="020F0502020204030204" pitchFamily="34" charset="0"/>
              <a:buAutoNum type="arabicPeriod"/>
            </a:pPr>
            <a:endParaRPr lang="en-US" sz="1400" dirty="0">
              <a:effectLst/>
              <a:latin typeface="Times New Roman" panose="02020603050405020304" pitchFamily="18" charset="0"/>
              <a:ea typeface="Calibri" panose="020F0502020204030204" pitchFamily="34" charset="0"/>
            </a:endParaRPr>
          </a:p>
          <a:p>
            <a:pPr marL="342900" indent="-342900">
              <a:buFont typeface="Calibri" panose="020F0502020204030204" pitchFamily="34" charset="0"/>
              <a:buAutoNum type="arabicPeriod"/>
            </a:pPr>
            <a:endParaRPr lang="en-US" sz="1800" dirty="0"/>
          </a:p>
          <a:p>
            <a:pPr marL="342900" indent="-342900">
              <a:buFont typeface="Calibri" panose="020F0502020204030204" pitchFamily="34" charset="0"/>
              <a:buAutoNum type="arabicPeriod"/>
            </a:pPr>
            <a:endParaRPr lang="en-US" sz="1800" dirty="0"/>
          </a:p>
          <a:p>
            <a:pPr marL="342900" indent="-342900">
              <a:buFont typeface="Calibri" panose="020F0502020204030204" pitchFamily="34" charset="0"/>
              <a:buAutoNum type="arabicPeriod"/>
            </a:pPr>
            <a:endParaRPr lang="en-US" sz="1800" dirty="0"/>
          </a:p>
          <a:p>
            <a:pPr marL="342900" indent="-342900">
              <a:buFont typeface="Calibri" panose="020F0502020204030204" pitchFamily="34" charset="0"/>
              <a:buAutoNum type="arabicPeriod"/>
            </a:pPr>
            <a:endParaRPr lang="en-US" sz="1400" dirty="0"/>
          </a:p>
          <a:p>
            <a:pPr marL="342900" indent="-342900">
              <a:buFont typeface="Calibri" panose="020F0502020204030204" pitchFamily="34" charset="0"/>
              <a:buAutoNum type="arabicPeriod"/>
            </a:pPr>
            <a:endParaRPr lang="en-US" sz="1400" dirty="0"/>
          </a:p>
          <a:p>
            <a:pPr marL="0" indent="0">
              <a:buNone/>
            </a:pPr>
            <a:endParaRPr lang="en-US" sz="1400" i="1" dirty="0"/>
          </a:p>
          <a:p>
            <a:pPr marL="0" indent="0">
              <a:buNone/>
            </a:pPr>
            <a:endParaRPr lang="en-US" dirty="0"/>
          </a:p>
          <a:p>
            <a:pPr marL="457200" indent="-457200">
              <a:buFont typeface="Calibri" panose="020F0502020204030204" pitchFamily="34" charset="0"/>
              <a:buAutoNum type="arabicPeriod"/>
            </a:pPr>
            <a:endParaRPr lang="en-US" sz="1600" dirty="0"/>
          </a:p>
          <a:p>
            <a:pPr marL="457200" indent="-457200">
              <a:buFont typeface="Calibri" panose="020F0502020204030204" pitchFamily="34" charset="0"/>
              <a:buAutoNum type="arabicPeriod"/>
            </a:pPr>
            <a:endParaRPr lang="en-US" sz="1600" dirty="0"/>
          </a:p>
          <a:p>
            <a:pPr marL="457200" indent="-457200">
              <a:buFont typeface="Calibri" panose="020F0502020204030204" pitchFamily="34" charset="0"/>
              <a:buAutoNum type="arabicPeriod"/>
            </a:pPr>
            <a:endParaRPr lang="en-US" sz="1600" dirty="0"/>
          </a:p>
          <a:p>
            <a:pPr marL="457200" indent="-457200">
              <a:buFont typeface="Calibri" panose="020F0502020204030204" pitchFamily="34" charset="0"/>
              <a:buAutoNum type="arabicPeriod"/>
            </a:pPr>
            <a:endParaRPr lang="en-US" sz="2000" dirty="0"/>
          </a:p>
          <a:p>
            <a:pPr marL="457200" indent="-457200">
              <a:buFont typeface="Calibri" panose="020F0502020204030204" pitchFamily="34" charset="0"/>
              <a:buAutoNum type="arabicPeriod"/>
            </a:pPr>
            <a:endParaRPr lang="en-US" sz="2000" dirty="0"/>
          </a:p>
          <a:p>
            <a:pPr marL="457200" indent="-457200">
              <a:buAutoNum type="arabicPeriod"/>
            </a:pPr>
            <a:endParaRPr lang="en-US" sz="2000" dirty="0"/>
          </a:p>
          <a:p>
            <a:pPr marL="0" lvl="0" indent="0">
              <a:buNone/>
            </a:pPr>
            <a:endParaRPr lang="en-US" sz="2000" dirty="0">
              <a:solidFill>
                <a:schemeClr val="tx1"/>
              </a:solidFill>
            </a:endParaRPr>
          </a:p>
          <a:p>
            <a:pPr marL="0" indent="0">
              <a:buNone/>
            </a:pPr>
            <a:endParaRPr lang="en-US" sz="2800" dirty="0"/>
          </a:p>
          <a:p>
            <a:pPr marL="0" indent="0">
              <a:buNone/>
            </a:pPr>
            <a:endParaRPr lang="en-US" sz="2800" dirty="0">
              <a:solidFill>
                <a:schemeClr val="tx1"/>
              </a:solidFill>
            </a:endParaRPr>
          </a:p>
          <a:p>
            <a:pPr marL="292608" lvl="1" indent="0">
              <a:buNone/>
            </a:pPr>
            <a:endParaRPr lang="en-US" sz="1400" dirty="0">
              <a:solidFill>
                <a:schemeClr val="tx1"/>
              </a:solidFill>
            </a:endParaRPr>
          </a:p>
        </p:txBody>
      </p:sp>
      <p:sp>
        <p:nvSpPr>
          <p:cNvPr id="8" name="Footer Placeholder 7">
            <a:extLst>
              <a:ext uri="{FF2B5EF4-FFF2-40B4-BE49-F238E27FC236}">
                <a16:creationId xmlns:a16="http://schemas.microsoft.com/office/drawing/2014/main" id="{7C1BF7BC-1AD9-43D3-A3F0-C757032F0D42}"/>
              </a:ext>
            </a:extLst>
          </p:cNvPr>
          <p:cNvSpPr>
            <a:spLocks noGrp="1"/>
          </p:cNvSpPr>
          <p:nvPr>
            <p:ph type="ftr" sz="quarter" idx="11"/>
          </p:nvPr>
        </p:nvSpPr>
        <p:spPr/>
        <p:txBody>
          <a:bodyPr/>
          <a:lstStyle/>
          <a:p>
            <a:r>
              <a:rPr lang="en-US" dirty="0"/>
              <a:t>MHDO Board Meeting December 5, 2024</a:t>
            </a:r>
          </a:p>
        </p:txBody>
      </p:sp>
      <p:sp>
        <p:nvSpPr>
          <p:cNvPr id="4" name="Slide Number Placeholder 3"/>
          <p:cNvSpPr>
            <a:spLocks noGrp="1"/>
          </p:cNvSpPr>
          <p:nvPr>
            <p:ph type="sldNum" sz="quarter" idx="12"/>
          </p:nvPr>
        </p:nvSpPr>
        <p:spPr/>
        <p:txBody>
          <a:bodyPr/>
          <a:lstStyle/>
          <a:p>
            <a:r>
              <a:rPr lang="en-US" dirty="0"/>
              <a:t>1</a:t>
            </a:r>
          </a:p>
        </p:txBody>
      </p:sp>
    </p:spTree>
    <p:extLst>
      <p:ext uri="{BB962C8B-B14F-4D97-AF65-F5344CB8AC3E}">
        <p14:creationId xmlns:p14="http://schemas.microsoft.com/office/powerpoint/2010/main" val="2542654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B46BF5-9FC6-1FB1-93F2-0BEBB44B47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3E9522-6572-E800-B7E8-AE02D5597C42}"/>
              </a:ext>
            </a:extLst>
          </p:cNvPr>
          <p:cNvSpPr>
            <a:spLocks noGrp="1"/>
          </p:cNvSpPr>
          <p:nvPr>
            <p:ph type="title"/>
          </p:nvPr>
        </p:nvSpPr>
        <p:spPr/>
        <p:txBody>
          <a:bodyPr/>
          <a:lstStyle/>
          <a:p>
            <a:r>
              <a:rPr lang="en-US" sz="4800" kern="0" dirty="0">
                <a:solidFill>
                  <a:srgbClr val="000000"/>
                </a:solidFill>
                <a:effectLst/>
                <a:latin typeface="+mn-lt"/>
                <a:ea typeface="Times New Roman" panose="02020603050405020304" pitchFamily="18" charset="0"/>
                <a:cs typeface="Times New Roman" panose="02020603050405020304" pitchFamily="18" charset="0"/>
              </a:rPr>
              <a:t>Maine Hospital’s and </a:t>
            </a:r>
            <a:r>
              <a:rPr lang="en-US" sz="4800" dirty="0">
                <a:solidFill>
                  <a:srgbClr val="000000"/>
                </a:solidFill>
                <a:effectLst/>
                <a:latin typeface="+mn-lt"/>
                <a:ea typeface="Aptos" panose="020B0004020202020204" pitchFamily="34" charset="0"/>
                <a:cs typeface="Aptos" panose="020B0004020202020204" pitchFamily="34" charset="0"/>
              </a:rPr>
              <a:t>45 Code of Federal Regulations, Part 180, Subparts A and B</a:t>
            </a:r>
            <a:endParaRPr lang="en-US" dirty="0">
              <a:solidFill>
                <a:srgbClr val="000000"/>
              </a:solidFill>
            </a:endParaRPr>
          </a:p>
        </p:txBody>
      </p:sp>
      <p:graphicFrame>
        <p:nvGraphicFramePr>
          <p:cNvPr id="6" name="Content Placeholder 5">
            <a:extLst>
              <a:ext uri="{FF2B5EF4-FFF2-40B4-BE49-F238E27FC236}">
                <a16:creationId xmlns:a16="http://schemas.microsoft.com/office/drawing/2014/main" id="{66CA44BC-BF2D-D0FC-582B-DF9ADE174648}"/>
              </a:ext>
            </a:extLst>
          </p:cNvPr>
          <p:cNvGraphicFramePr>
            <a:graphicFrameLocks noGrp="1"/>
          </p:cNvGraphicFramePr>
          <p:nvPr>
            <p:ph idx="1"/>
            <p:extLst>
              <p:ext uri="{D42A27DB-BD31-4B8C-83A1-F6EECF244321}">
                <p14:modId xmlns:p14="http://schemas.microsoft.com/office/powerpoint/2010/main" val="2608778730"/>
              </p:ext>
            </p:extLst>
          </p:nvPr>
        </p:nvGraphicFramePr>
        <p:xfrm>
          <a:off x="1096963" y="2039938"/>
          <a:ext cx="10115550" cy="3274125"/>
        </p:xfrm>
        <a:graphic>
          <a:graphicData uri="http://schemas.openxmlformats.org/drawingml/2006/table">
            <a:tbl>
              <a:tblPr firstRow="1" bandRow="1">
                <a:tableStyleId>{5C22544A-7EE6-4342-B048-85BDC9FD1C3A}</a:tableStyleId>
              </a:tblPr>
              <a:tblGrid>
                <a:gridCol w="1796962">
                  <a:extLst>
                    <a:ext uri="{9D8B030D-6E8A-4147-A177-3AD203B41FA5}">
                      <a16:colId xmlns:a16="http://schemas.microsoft.com/office/drawing/2014/main" val="1264565454"/>
                    </a:ext>
                  </a:extLst>
                </a:gridCol>
                <a:gridCol w="1607737">
                  <a:extLst>
                    <a:ext uri="{9D8B030D-6E8A-4147-A177-3AD203B41FA5}">
                      <a16:colId xmlns:a16="http://schemas.microsoft.com/office/drawing/2014/main" val="2477735893"/>
                    </a:ext>
                  </a:extLst>
                </a:gridCol>
                <a:gridCol w="2664631">
                  <a:extLst>
                    <a:ext uri="{9D8B030D-6E8A-4147-A177-3AD203B41FA5}">
                      <a16:colId xmlns:a16="http://schemas.microsoft.com/office/drawing/2014/main" val="2867564068"/>
                    </a:ext>
                  </a:extLst>
                </a:gridCol>
                <a:gridCol w="2600705">
                  <a:extLst>
                    <a:ext uri="{9D8B030D-6E8A-4147-A177-3AD203B41FA5}">
                      <a16:colId xmlns:a16="http://schemas.microsoft.com/office/drawing/2014/main" val="3855461136"/>
                    </a:ext>
                  </a:extLst>
                </a:gridCol>
                <a:gridCol w="1445515">
                  <a:extLst>
                    <a:ext uri="{9D8B030D-6E8A-4147-A177-3AD203B41FA5}">
                      <a16:colId xmlns:a16="http://schemas.microsoft.com/office/drawing/2014/main" val="4071174986"/>
                    </a:ext>
                  </a:extLst>
                </a:gridCol>
              </a:tblGrid>
              <a:tr h="370840">
                <a:tc>
                  <a:txBody>
                    <a:bodyPr/>
                    <a:lstStyle/>
                    <a:p>
                      <a:pPr marL="0" marR="0">
                        <a:lnSpc>
                          <a:spcPct val="116000"/>
                        </a:lnSpc>
                        <a:spcAft>
                          <a:spcPts val="800"/>
                        </a:spcAft>
                      </a:pPr>
                      <a:r>
                        <a:rPr lang="en-US" sz="1100" b="1" dirty="0">
                          <a:solidFill>
                            <a:schemeClr val="bg1"/>
                          </a:solidFill>
                          <a:effectLst/>
                          <a:latin typeface="Open Sans" panose="020B0606030504020204" pitchFamily="34" charset="0"/>
                          <a:ea typeface="Open Sans" panose="020B0606030504020204" pitchFamily="34" charset="0"/>
                          <a:cs typeface="Times New Roman" panose="02020603050405020304" pitchFamily="18" charset="0"/>
                        </a:rPr>
                        <a:t>Hospital System</a:t>
                      </a:r>
                      <a:endParaRPr lang="en-US" sz="12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100" b="1" dirty="0">
                          <a:solidFill>
                            <a:schemeClr val="bg1"/>
                          </a:solidFill>
                          <a:effectLst/>
                          <a:latin typeface="Open Sans" panose="020B0606030504020204" pitchFamily="34" charset="0"/>
                          <a:ea typeface="Open Sans" panose="020B0606030504020204" pitchFamily="34" charset="0"/>
                          <a:cs typeface="Times New Roman" panose="02020603050405020304" pitchFamily="18" charset="0"/>
                        </a:rPr>
                        <a:t>Hospital</a:t>
                      </a:r>
                      <a:endParaRPr lang="en-US" sz="12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100" b="1" dirty="0">
                          <a:solidFill>
                            <a:schemeClr val="bg1"/>
                          </a:solidFill>
                          <a:effectLst/>
                          <a:latin typeface="Open Sans" panose="020B0606030504020204" pitchFamily="34" charset="0"/>
                          <a:ea typeface="Open Sans" panose="020B0606030504020204" pitchFamily="34" charset="0"/>
                          <a:cs typeface="Times New Roman" panose="02020603050405020304" pitchFamily="18" charset="0"/>
                        </a:rPr>
                        <a:t>Machine Readable File</a:t>
                      </a:r>
                      <a:endParaRPr lang="en-US" sz="12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100" b="1" dirty="0">
                          <a:solidFill>
                            <a:schemeClr val="bg1"/>
                          </a:solidFill>
                          <a:effectLst/>
                          <a:latin typeface="Open Sans" panose="020B0606030504020204" pitchFamily="34" charset="0"/>
                          <a:ea typeface="Open Sans" panose="020B0606030504020204" pitchFamily="34" charset="0"/>
                          <a:cs typeface="Times New Roman" panose="02020603050405020304" pitchFamily="18" charset="0"/>
                        </a:rPr>
                        <a:t>Shoppable Services</a:t>
                      </a:r>
                      <a:endParaRPr lang="en-US" sz="12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100" b="1" dirty="0">
                          <a:solidFill>
                            <a:schemeClr val="bg1"/>
                          </a:solidFill>
                          <a:effectLst/>
                          <a:latin typeface="Open Sans" panose="020B0606030504020204" pitchFamily="34" charset="0"/>
                          <a:ea typeface="Open Sans" panose="020B0606030504020204" pitchFamily="34" charset="0"/>
                          <a:cs typeface="Times New Roman" panose="02020603050405020304" pitchFamily="18" charset="0"/>
                        </a:rPr>
                        <a:t>Effective Date/ Last Updated</a:t>
                      </a:r>
                      <a:endParaRPr lang="en-US" sz="12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0605739"/>
                  </a:ext>
                </a:extLst>
              </a:tr>
              <a:tr h="370840">
                <a:tc>
                  <a:txBody>
                    <a:bodyPr/>
                    <a:lstStyle/>
                    <a:p>
                      <a:pPr marL="0" marR="0">
                        <a:lnSpc>
                          <a:spcPct val="116000"/>
                        </a:lnSpc>
                        <a:spcAft>
                          <a:spcPts val="800"/>
                        </a:spcAft>
                      </a:pPr>
                      <a:r>
                        <a:rPr lang="en-US" sz="100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Northern Light Health</a:t>
                      </a:r>
                      <a:endParaRPr lang="en-US" sz="12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Sebasticook Valley Hospital</a:t>
                      </a:r>
                      <a:endParaRPr lang="en-US" sz="1200" b="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u="sng" dirty="0">
                          <a:solidFill>
                            <a:srgbClr val="FFFFFF"/>
                          </a:solidFill>
                          <a:effectLst/>
                          <a:latin typeface="Aptos" panose="020B0004020202020204" pitchFamily="34" charset="0"/>
                          <a:ea typeface="Times New Roman" panose="02020603050405020304" pitchFamily="18" charset="0"/>
                          <a:cs typeface="Times New Roman" panose="02020603050405020304" pitchFamily="18" charset="0"/>
                          <a:hlinkClick r:id="rId2"/>
                        </a:rPr>
                        <a:t>Machine Readable Files - Northern Light Health</a:t>
                      </a:r>
                      <a:endParaRPr lang="en-US" sz="1200" b="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Patient estimator: </a:t>
                      </a:r>
                      <a:r>
                        <a:rPr lang="en-US" sz="1000" b="0" u="sng" dirty="0">
                          <a:solidFill>
                            <a:srgbClr val="FFFFFF"/>
                          </a:solidFill>
                          <a:effectLst/>
                          <a:latin typeface="Open Sans" panose="020B0606030504020204" pitchFamily="34" charset="0"/>
                          <a:ea typeface="Open Sans" panose="020B0606030504020204" pitchFamily="34" charset="0"/>
                          <a:cs typeface="Times New Roman" panose="02020603050405020304" pitchFamily="18" charset="0"/>
                          <a:hlinkClick r:id="rId3"/>
                        </a:rPr>
                        <a:t>https://northernlighthealth.patientsimple.com/guest/#/index</a:t>
                      </a:r>
                      <a:endParaRPr lang="en-US" sz="1200" b="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7/1/2024</a:t>
                      </a:r>
                      <a:endParaRPr lang="en-US" sz="1200" b="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39095212"/>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Northern Maine Medical Center</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Northern Maine Medical Center</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4"/>
                        </a:rPr>
                        <a:t>https://nmmc.org/billing-and-financial-services/</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(Under Pricing and Estimates tab)</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5"/>
                        </a:rPr>
                        <a:t>https://www.patientsimple.com/nmmc/estimates</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7/2/2024</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31781018"/>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Penobscot Valley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Penobscot Valley Hospital</a:t>
                      </a:r>
                      <a:endParaRPr lang="en-US" sz="12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6"/>
                        </a:rPr>
                        <a:t>https://pvhme.org/patient-resources/price-transparency/</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7"/>
                        </a:rPr>
                        <a:t>https://rcm.trubridge.com/remitreppcePortal/EstimateGeneration?Guid=5f34ab2e070d4b74b5d1b5f1bfd1a1a2</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7/12/2024</a:t>
                      </a:r>
                      <a:endParaRPr lang="en-US" sz="12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83829590"/>
                  </a:ext>
                </a:extLst>
              </a:tr>
              <a:tr h="370840">
                <a:tc>
                  <a:txBody>
                    <a:bodyPr/>
                    <a:lstStyle/>
                    <a:p>
                      <a:pPr marL="0" marR="0">
                        <a:lnSpc>
                          <a:spcPct val="116000"/>
                        </a:lnSpc>
                        <a:spcAft>
                          <a:spcPts val="800"/>
                        </a:spcAft>
                      </a:pPr>
                      <a:r>
                        <a:rPr lang="en-US" sz="100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Redington-Fairview General Hospital</a:t>
                      </a:r>
                      <a:endParaRPr lang="en-US" sz="12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Redington-Fairview General Hospital</a:t>
                      </a:r>
                      <a:endParaRPr lang="en-US" sz="1200" b="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u="sng" dirty="0">
                          <a:solidFill>
                            <a:srgbClr val="FFFFFF"/>
                          </a:solidFill>
                          <a:effectLst/>
                          <a:latin typeface="Open Sans" panose="020B0606030504020204" pitchFamily="34" charset="0"/>
                          <a:ea typeface="Open Sans" panose="020B0606030504020204" pitchFamily="34" charset="0"/>
                          <a:cs typeface="Times New Roman" panose="02020603050405020304" pitchFamily="18" charset="0"/>
                          <a:hlinkClick r:id="rId8"/>
                        </a:rPr>
                        <a:t>https://www.rfgh.net/patientinformation/price-transparency.xhtml</a:t>
                      </a:r>
                      <a:r>
                        <a:rPr lang="en-US" sz="1000" b="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b="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dirty="0">
                          <a:solidFill>
                            <a:schemeClr val="tx1"/>
                          </a:solidFill>
                          <a:effectLst/>
                          <a:latin typeface="Open Sans" panose="020B0606030504020204" pitchFamily="34" charset="0"/>
                          <a:ea typeface="Open Sans" panose="020B0606030504020204" pitchFamily="34" charset="0"/>
                          <a:cs typeface="Times New Roman" panose="02020603050405020304" pitchFamily="18" charset="0"/>
                        </a:rPr>
                        <a:t>Downloadable file at same link</a:t>
                      </a:r>
                      <a:endParaRPr lang="en-US" sz="1200" b="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May 2024, 5/30/2024</a:t>
                      </a:r>
                      <a:endParaRPr lang="en-US" sz="1200" b="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23207600"/>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Covenant 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St. Joseph Healthcare in Bangor</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9"/>
                        </a:rPr>
                        <a:t>https://stjosephbangor.org/pricing/</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10"/>
                        </a:rPr>
                        <a:t>https://mychart.covh.org/mychart/guestestimates</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7/1/2024</a:t>
                      </a:r>
                      <a:endParaRPr lang="en-US" sz="12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1988803"/>
                  </a:ext>
                </a:extLst>
              </a:tr>
              <a:tr h="370840">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Covenant 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St. Mary’s Health System, Lewiston, ME</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11"/>
                        </a:rPr>
                        <a:t>https://stmarysmaine.com/pricing/</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10"/>
                        </a:rPr>
                        <a:t>https://mychart.covh.org/mychart/guestestimates</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7/1/2024</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7928995"/>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York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York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12"/>
                        </a:rPr>
                        <a:t>https://www.yorkhospital.com/patients-and-visitors/patient-price-list</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Open Sans" panose="020B0606030504020204" pitchFamily="34" charset="0"/>
                          <a:ea typeface="Open Sans" panose="020B0606030504020204" pitchFamily="34" charset="0"/>
                          <a:cs typeface="Times New Roman" panose="02020603050405020304" pitchFamily="18" charset="0"/>
                        </a:rPr>
                        <a:t>Downloadable file at same link</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2/1/2024, 6/4/2024</a:t>
                      </a:r>
                      <a:endParaRPr lang="en-US" sz="12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86634029"/>
                  </a:ext>
                </a:extLst>
              </a:tr>
            </a:tbl>
          </a:graphicData>
        </a:graphic>
      </p:graphicFrame>
      <p:sp>
        <p:nvSpPr>
          <p:cNvPr id="4" name="Footer Placeholder 3">
            <a:extLst>
              <a:ext uri="{FF2B5EF4-FFF2-40B4-BE49-F238E27FC236}">
                <a16:creationId xmlns:a16="http://schemas.microsoft.com/office/drawing/2014/main" id="{047D0916-3ACC-BD99-46B0-5D737373C95A}"/>
              </a:ext>
            </a:extLst>
          </p:cNvPr>
          <p:cNvSpPr>
            <a:spLocks noGrp="1"/>
          </p:cNvSpPr>
          <p:nvPr>
            <p:ph type="ftr" sz="quarter" idx="11"/>
          </p:nvPr>
        </p:nvSpPr>
        <p:spPr/>
        <p:txBody>
          <a:bodyPr/>
          <a:lstStyle/>
          <a:p>
            <a:r>
              <a:rPr lang="en-US" dirty="0"/>
              <a:t>MHDO Board Meeting December 5, 2024</a:t>
            </a:r>
          </a:p>
        </p:txBody>
      </p:sp>
      <p:sp>
        <p:nvSpPr>
          <p:cNvPr id="5" name="Slide Number Placeholder 4">
            <a:extLst>
              <a:ext uri="{FF2B5EF4-FFF2-40B4-BE49-F238E27FC236}">
                <a16:creationId xmlns:a16="http://schemas.microsoft.com/office/drawing/2014/main" id="{61D87517-2191-54E4-6A69-4C2AB8ADCA81}"/>
              </a:ext>
            </a:extLst>
          </p:cNvPr>
          <p:cNvSpPr>
            <a:spLocks noGrp="1"/>
          </p:cNvSpPr>
          <p:nvPr>
            <p:ph type="sldNum" sz="quarter" idx="12"/>
          </p:nvPr>
        </p:nvSpPr>
        <p:spPr/>
        <p:txBody>
          <a:bodyPr/>
          <a:lstStyle/>
          <a:p>
            <a:fld id="{4CE482DC-2269-4F26-9D2A-7E44B1A4CD85}" type="slidenum">
              <a:rPr lang="en-US" smtClean="0"/>
              <a:pPr/>
              <a:t>10</a:t>
            </a:fld>
            <a:endParaRPr lang="en-US" dirty="0"/>
          </a:p>
        </p:txBody>
      </p:sp>
    </p:spTree>
    <p:extLst>
      <p:ext uri="{BB962C8B-B14F-4D97-AF65-F5344CB8AC3E}">
        <p14:creationId xmlns:p14="http://schemas.microsoft.com/office/powerpoint/2010/main" val="2209838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746CD-8C46-BE94-853A-1A58E6A3462F}"/>
              </a:ext>
            </a:extLst>
          </p:cNvPr>
          <p:cNvSpPr>
            <a:spLocks noGrp="1"/>
          </p:cNvSpPr>
          <p:nvPr>
            <p:ph type="title"/>
          </p:nvPr>
        </p:nvSpPr>
        <p:spPr/>
        <p:txBody>
          <a:bodyPr>
            <a:normAutofit/>
          </a:bodyPr>
          <a:lstStyle/>
          <a:p>
            <a:r>
              <a:rPr lang="en-US" sz="3100" dirty="0">
                <a:effectLst/>
                <a:latin typeface="Calibri" panose="020F0502020204030204" pitchFamily="34" charset="0"/>
                <a:ea typeface="Calibri" panose="020F0502020204030204" pitchFamily="34" charset="0"/>
              </a:rPr>
              <a:t>New Requirements in PL 2023, Chapter 584 (LD 1740), </a:t>
            </a:r>
            <a:r>
              <a:rPr lang="en-US" sz="3100" i="1" dirty="0">
                <a:effectLst/>
                <a:latin typeface="Calibri" panose="020F0502020204030204" pitchFamily="34" charset="0"/>
                <a:ea typeface="Calibri" panose="020F0502020204030204" pitchFamily="34" charset="0"/>
              </a:rPr>
              <a:t>An Act to Protect a Patient's Access to Affordable Health Care with Timely Access to Health Care Prices</a:t>
            </a:r>
            <a:endParaRPr lang="en-US" sz="3100" dirty="0"/>
          </a:p>
        </p:txBody>
      </p:sp>
      <p:sp>
        <p:nvSpPr>
          <p:cNvPr id="3" name="Content Placeholder 2">
            <a:extLst>
              <a:ext uri="{FF2B5EF4-FFF2-40B4-BE49-F238E27FC236}">
                <a16:creationId xmlns:a16="http://schemas.microsoft.com/office/drawing/2014/main" id="{C20B21CB-F14D-D6DE-D734-EB0B0E822D53}"/>
              </a:ext>
            </a:extLst>
          </p:cNvPr>
          <p:cNvSpPr>
            <a:spLocks noGrp="1"/>
          </p:cNvSpPr>
          <p:nvPr>
            <p:ph idx="1"/>
          </p:nvPr>
        </p:nvSpPr>
        <p:spPr/>
        <p:txBody>
          <a:bodyPr>
            <a:normAutofit/>
          </a:bodyPr>
          <a:lstStyle/>
          <a:p>
            <a:pPr marL="0" indent="0">
              <a:buNone/>
            </a:pPr>
            <a:r>
              <a:rPr lang="en-US" sz="2800" b="1" dirty="0"/>
              <a:t>Next Steps</a:t>
            </a:r>
          </a:p>
          <a:p>
            <a:pPr marL="0" indent="0">
              <a:buNone/>
            </a:pPr>
            <a:r>
              <a:rPr lang="en-US" sz="2800" dirty="0"/>
              <a:t>Board authorizes Karynlee to initiate rulemaking (routine technical) to implement the requirements in PL 2023, Chapter 584, Section B.</a:t>
            </a:r>
          </a:p>
          <a:p>
            <a:pPr marL="0" indent="0">
              <a:buNone/>
            </a:pPr>
            <a:r>
              <a:rPr lang="en-US" sz="2800" b="1" dirty="0"/>
              <a:t>Tentative Schedule</a:t>
            </a:r>
          </a:p>
          <a:p>
            <a:pPr marL="341313" indent="-341313">
              <a:buFont typeface="Wingdings" panose="05000000000000000000" pitchFamily="2" charset="2"/>
              <a:buChar char="Ø"/>
            </a:pPr>
            <a:r>
              <a:rPr lang="en-US" sz="2800" dirty="0"/>
              <a:t>Public Hearing:  April 3, 2024</a:t>
            </a:r>
          </a:p>
          <a:p>
            <a:pPr marL="341313" indent="-341313">
              <a:buFont typeface="Wingdings" panose="05000000000000000000" pitchFamily="2" charset="2"/>
              <a:buChar char="Ø"/>
            </a:pPr>
            <a:r>
              <a:rPr lang="en-US" sz="2800" dirty="0">
                <a:solidFill>
                  <a:schemeClr val="tx1"/>
                </a:solidFill>
              </a:rPr>
              <a:t>Board reviews comments and votes to adopt: June 5, 2024</a:t>
            </a:r>
            <a:r>
              <a:rPr lang="en-US" sz="2800" b="1" dirty="0"/>
              <a:t>	</a:t>
            </a:r>
          </a:p>
        </p:txBody>
      </p:sp>
      <p:sp>
        <p:nvSpPr>
          <p:cNvPr id="4" name="Footer Placeholder 3">
            <a:extLst>
              <a:ext uri="{FF2B5EF4-FFF2-40B4-BE49-F238E27FC236}">
                <a16:creationId xmlns:a16="http://schemas.microsoft.com/office/drawing/2014/main" id="{4AA11A8C-31A7-DDAF-D782-23827838315B}"/>
              </a:ext>
            </a:extLst>
          </p:cNvPr>
          <p:cNvSpPr>
            <a:spLocks noGrp="1"/>
          </p:cNvSpPr>
          <p:nvPr>
            <p:ph type="ftr" sz="quarter" idx="11"/>
          </p:nvPr>
        </p:nvSpPr>
        <p:spPr/>
        <p:txBody>
          <a:bodyPr/>
          <a:lstStyle/>
          <a:p>
            <a:r>
              <a:rPr lang="en-US" dirty="0"/>
              <a:t>MHDO Board Meeting December 5, 2024</a:t>
            </a:r>
          </a:p>
        </p:txBody>
      </p:sp>
      <p:sp>
        <p:nvSpPr>
          <p:cNvPr id="5" name="Slide Number Placeholder 4">
            <a:extLst>
              <a:ext uri="{FF2B5EF4-FFF2-40B4-BE49-F238E27FC236}">
                <a16:creationId xmlns:a16="http://schemas.microsoft.com/office/drawing/2014/main" id="{08BCCDF7-2CB3-5637-3C06-2890BD784211}"/>
              </a:ext>
            </a:extLst>
          </p:cNvPr>
          <p:cNvSpPr>
            <a:spLocks noGrp="1"/>
          </p:cNvSpPr>
          <p:nvPr>
            <p:ph type="sldNum" sz="quarter" idx="12"/>
          </p:nvPr>
        </p:nvSpPr>
        <p:spPr/>
        <p:txBody>
          <a:bodyPr/>
          <a:lstStyle/>
          <a:p>
            <a:fld id="{4CE482DC-2269-4F26-9D2A-7E44B1A4CD85}" type="slidenum">
              <a:rPr lang="en-US" smtClean="0"/>
              <a:pPr/>
              <a:t>11</a:t>
            </a:fld>
            <a:endParaRPr lang="en-US" dirty="0"/>
          </a:p>
        </p:txBody>
      </p:sp>
    </p:spTree>
    <p:extLst>
      <p:ext uri="{BB962C8B-B14F-4D97-AF65-F5344CB8AC3E}">
        <p14:creationId xmlns:p14="http://schemas.microsoft.com/office/powerpoint/2010/main" val="289601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85629-544B-69C5-2924-C56FE4F5D5DB}"/>
              </a:ext>
            </a:extLst>
          </p:cNvPr>
          <p:cNvSpPr>
            <a:spLocks noGrp="1"/>
          </p:cNvSpPr>
          <p:nvPr>
            <p:ph type="title"/>
          </p:nvPr>
        </p:nvSpPr>
        <p:spPr/>
        <p:txBody>
          <a:bodyPr>
            <a:normAutofit/>
          </a:bodyPr>
          <a:lstStyle/>
          <a:p>
            <a:r>
              <a:rPr lang="en-US" sz="4400" dirty="0"/>
              <a:t>Proposed Board Meeting Schedule CY 2025</a:t>
            </a:r>
          </a:p>
        </p:txBody>
      </p:sp>
      <p:sp>
        <p:nvSpPr>
          <p:cNvPr id="3" name="Content Placeholder 2">
            <a:extLst>
              <a:ext uri="{FF2B5EF4-FFF2-40B4-BE49-F238E27FC236}">
                <a16:creationId xmlns:a16="http://schemas.microsoft.com/office/drawing/2014/main" id="{0BA22735-C496-6F85-565C-504289FCFFDC}"/>
              </a:ext>
            </a:extLst>
          </p:cNvPr>
          <p:cNvSpPr>
            <a:spLocks noGrp="1"/>
          </p:cNvSpPr>
          <p:nvPr>
            <p:ph idx="1"/>
          </p:nvPr>
        </p:nvSpPr>
        <p:spPr>
          <a:xfrm>
            <a:off x="1035714" y="2350737"/>
            <a:ext cx="9976809" cy="2769904"/>
          </a:xfrm>
        </p:spPr>
        <p:txBody>
          <a:bodyPr>
            <a:normAutofit fontScale="25000" lnSpcReduction="20000"/>
          </a:bodyPr>
          <a:lstStyle/>
          <a:p>
            <a:pPr marL="341313" indent="-341313">
              <a:lnSpc>
                <a:spcPts val="1350"/>
              </a:lnSpc>
              <a:spcAft>
                <a:spcPts val="675"/>
              </a:spcAft>
              <a:buFont typeface="Arial" panose="020B0604020202020204" pitchFamily="34" charset="0"/>
              <a:buChar char="•"/>
            </a:pPr>
            <a:r>
              <a:rPr lang="en-US" sz="8000" b="0" i="0" dirty="0">
                <a:solidFill>
                  <a:srgbClr val="333333"/>
                </a:solidFill>
                <a:effectLst/>
              </a:rPr>
              <a:t>February 6</a:t>
            </a:r>
            <a:r>
              <a:rPr lang="en-US" sz="8000" b="0" i="0" baseline="30000" dirty="0">
                <a:solidFill>
                  <a:srgbClr val="333333"/>
                </a:solidFill>
                <a:effectLst/>
              </a:rPr>
              <a:t>th</a:t>
            </a:r>
            <a:r>
              <a:rPr lang="en-US" sz="8000" b="0" i="0" dirty="0">
                <a:solidFill>
                  <a:srgbClr val="333333"/>
                </a:solidFill>
                <a:effectLst/>
              </a:rPr>
              <a:t> </a:t>
            </a:r>
          </a:p>
          <a:p>
            <a:pPr marL="341313" indent="-341313">
              <a:lnSpc>
                <a:spcPts val="1350"/>
              </a:lnSpc>
              <a:spcAft>
                <a:spcPts val="675"/>
              </a:spcAft>
              <a:buFont typeface="Arial" panose="020B0604020202020204" pitchFamily="34" charset="0"/>
              <a:buChar char="•"/>
            </a:pPr>
            <a:r>
              <a:rPr lang="en-US" sz="8000" b="0" i="0" dirty="0">
                <a:solidFill>
                  <a:srgbClr val="333333"/>
                </a:solidFill>
                <a:effectLst/>
              </a:rPr>
              <a:t>April 3</a:t>
            </a:r>
            <a:r>
              <a:rPr lang="en-US" sz="8000" b="0" i="0" baseline="30000" dirty="0">
                <a:solidFill>
                  <a:srgbClr val="333333"/>
                </a:solidFill>
                <a:effectLst/>
              </a:rPr>
              <a:t>rd</a:t>
            </a:r>
            <a:r>
              <a:rPr lang="en-US" sz="8000" b="0" i="0" dirty="0">
                <a:solidFill>
                  <a:srgbClr val="333333"/>
                </a:solidFill>
                <a:effectLst/>
              </a:rPr>
              <a:t> (Public Hearing &amp; Board Meeting)</a:t>
            </a:r>
          </a:p>
          <a:p>
            <a:pPr marL="341313" indent="-341313">
              <a:lnSpc>
                <a:spcPts val="1350"/>
              </a:lnSpc>
              <a:spcAft>
                <a:spcPts val="675"/>
              </a:spcAft>
              <a:buFont typeface="Arial" panose="020B0604020202020204" pitchFamily="34" charset="0"/>
              <a:buChar char="•"/>
            </a:pPr>
            <a:r>
              <a:rPr lang="en-US" sz="8000" b="0" i="0" dirty="0">
                <a:solidFill>
                  <a:srgbClr val="333333"/>
                </a:solidFill>
                <a:effectLst/>
              </a:rPr>
              <a:t>June 5th </a:t>
            </a:r>
          </a:p>
          <a:p>
            <a:pPr marL="341313" indent="-341313">
              <a:lnSpc>
                <a:spcPts val="1350"/>
              </a:lnSpc>
              <a:spcAft>
                <a:spcPts val="675"/>
              </a:spcAft>
              <a:buFont typeface="Arial" panose="020B0604020202020204" pitchFamily="34" charset="0"/>
              <a:buChar char="•"/>
            </a:pPr>
            <a:r>
              <a:rPr lang="en-US" sz="8000" b="0" i="0" dirty="0">
                <a:solidFill>
                  <a:srgbClr val="333333"/>
                </a:solidFill>
                <a:effectLst/>
              </a:rPr>
              <a:t>September 4</a:t>
            </a:r>
            <a:r>
              <a:rPr lang="en-US" sz="8000" b="0" i="0" baseline="30000" dirty="0">
                <a:solidFill>
                  <a:srgbClr val="333333"/>
                </a:solidFill>
                <a:effectLst/>
              </a:rPr>
              <a:t>th</a:t>
            </a:r>
          </a:p>
          <a:p>
            <a:pPr marL="341313" indent="-341313">
              <a:lnSpc>
                <a:spcPts val="1350"/>
              </a:lnSpc>
              <a:spcAft>
                <a:spcPts val="675"/>
              </a:spcAft>
              <a:buFont typeface="Arial" panose="020B0604020202020204" pitchFamily="34" charset="0"/>
              <a:buChar char="•"/>
            </a:pPr>
            <a:r>
              <a:rPr lang="en-US" sz="8000" dirty="0">
                <a:solidFill>
                  <a:srgbClr val="333333"/>
                </a:solidFill>
              </a:rPr>
              <a:t>December 4th</a:t>
            </a:r>
          </a:p>
          <a:p>
            <a:pPr marL="0" indent="0" algn="l">
              <a:lnSpc>
                <a:spcPts val="1350"/>
              </a:lnSpc>
              <a:spcAft>
                <a:spcPts val="675"/>
              </a:spcAft>
              <a:buNone/>
            </a:pPr>
            <a:endParaRPr lang="en-US" sz="8000" b="0" i="0" dirty="0">
              <a:solidFill>
                <a:srgbClr val="333333"/>
              </a:solidFill>
              <a:effectLst/>
            </a:endParaRPr>
          </a:p>
          <a:p>
            <a:pPr marL="0" indent="0" algn="l">
              <a:lnSpc>
                <a:spcPts val="1350"/>
              </a:lnSpc>
              <a:spcAft>
                <a:spcPts val="675"/>
              </a:spcAft>
              <a:buNone/>
            </a:pPr>
            <a:r>
              <a:rPr lang="en-US" sz="8000" b="0" i="0" dirty="0">
                <a:solidFill>
                  <a:srgbClr val="333333"/>
                </a:solidFill>
                <a:effectLst/>
              </a:rPr>
              <a:t>Additional meetings may be added as needed</a:t>
            </a:r>
          </a:p>
          <a:p>
            <a:endParaRPr lang="en-US" dirty="0"/>
          </a:p>
        </p:txBody>
      </p:sp>
      <p:sp>
        <p:nvSpPr>
          <p:cNvPr id="4" name="Footer Placeholder 3">
            <a:extLst>
              <a:ext uri="{FF2B5EF4-FFF2-40B4-BE49-F238E27FC236}">
                <a16:creationId xmlns:a16="http://schemas.microsoft.com/office/drawing/2014/main" id="{A0A718B8-7BC0-CEEC-1455-BEDA1673112E}"/>
              </a:ext>
            </a:extLst>
          </p:cNvPr>
          <p:cNvSpPr>
            <a:spLocks noGrp="1"/>
          </p:cNvSpPr>
          <p:nvPr>
            <p:ph type="ftr" sz="quarter" idx="11"/>
          </p:nvPr>
        </p:nvSpPr>
        <p:spPr/>
        <p:txBody>
          <a:bodyPr/>
          <a:lstStyle/>
          <a:p>
            <a:r>
              <a:rPr lang="en-US" dirty="0"/>
              <a:t>MHDO Board Meeting December 5, 2024</a:t>
            </a:r>
          </a:p>
        </p:txBody>
      </p:sp>
      <p:sp>
        <p:nvSpPr>
          <p:cNvPr id="5" name="Slide Number Placeholder 4">
            <a:extLst>
              <a:ext uri="{FF2B5EF4-FFF2-40B4-BE49-F238E27FC236}">
                <a16:creationId xmlns:a16="http://schemas.microsoft.com/office/drawing/2014/main" id="{753FB0D7-BD6E-CF28-FFE2-CC3999D8118D}"/>
              </a:ext>
            </a:extLst>
          </p:cNvPr>
          <p:cNvSpPr>
            <a:spLocks noGrp="1"/>
          </p:cNvSpPr>
          <p:nvPr>
            <p:ph type="sldNum" sz="quarter" idx="12"/>
          </p:nvPr>
        </p:nvSpPr>
        <p:spPr/>
        <p:txBody>
          <a:bodyPr/>
          <a:lstStyle/>
          <a:p>
            <a:fld id="{4CE482DC-2269-4F26-9D2A-7E44B1A4CD85}" type="slidenum">
              <a:rPr lang="en-US" smtClean="0"/>
              <a:pPr/>
              <a:t>12</a:t>
            </a:fld>
            <a:endParaRPr lang="en-US" dirty="0"/>
          </a:p>
        </p:txBody>
      </p:sp>
    </p:spTree>
    <p:extLst>
      <p:ext uri="{BB962C8B-B14F-4D97-AF65-F5344CB8AC3E}">
        <p14:creationId xmlns:p14="http://schemas.microsoft.com/office/powerpoint/2010/main" val="748148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64551-D86C-B01F-24A0-08657B862476}"/>
              </a:ext>
            </a:extLst>
          </p:cNvPr>
          <p:cNvSpPr>
            <a:spLocks noGrp="1"/>
          </p:cNvSpPr>
          <p:nvPr>
            <p:ph type="title"/>
          </p:nvPr>
        </p:nvSpPr>
        <p:spPr/>
        <p:txBody>
          <a:bodyPr/>
          <a:lstStyle/>
          <a:p>
            <a:r>
              <a:rPr lang="en-US" dirty="0"/>
              <a:t>Maine Quality Forum –Key Deliverables</a:t>
            </a:r>
          </a:p>
        </p:txBody>
      </p:sp>
      <p:sp>
        <p:nvSpPr>
          <p:cNvPr id="3" name="Content Placeholder 2">
            <a:extLst>
              <a:ext uri="{FF2B5EF4-FFF2-40B4-BE49-F238E27FC236}">
                <a16:creationId xmlns:a16="http://schemas.microsoft.com/office/drawing/2014/main" id="{121068A3-5801-713F-6F24-DFB29CE1E963}"/>
              </a:ext>
            </a:extLst>
          </p:cNvPr>
          <p:cNvSpPr>
            <a:spLocks noGrp="1"/>
          </p:cNvSpPr>
          <p:nvPr>
            <p:ph idx="1"/>
          </p:nvPr>
        </p:nvSpPr>
        <p:spPr/>
        <p:txBody>
          <a:bodyPr>
            <a:normAutofit/>
          </a:bodyPr>
          <a:lstStyle/>
          <a:p>
            <a:pPr marL="341313" indent="-341313">
              <a:lnSpc>
                <a:spcPct val="100000"/>
              </a:lnSpc>
              <a:spcBef>
                <a:spcPts val="0"/>
              </a:spcBef>
              <a:spcAft>
                <a:spcPts val="600"/>
              </a:spcAft>
              <a:buFont typeface="Arial" panose="020B0604020202020204" pitchFamily="34" charset="0"/>
              <a:buChar char="•"/>
            </a:pPr>
            <a:r>
              <a:rPr lang="en-US" sz="2800" dirty="0"/>
              <a:t>Annual report on rate of healthcare associated infections in the State of Maine (completed in Q1 2025)</a:t>
            </a:r>
          </a:p>
          <a:p>
            <a:pPr marL="341313" indent="-341313">
              <a:lnSpc>
                <a:spcPct val="100000"/>
              </a:lnSpc>
              <a:spcBef>
                <a:spcPts val="0"/>
              </a:spcBef>
              <a:spcAft>
                <a:spcPts val="600"/>
              </a:spcAft>
              <a:buFont typeface="Arial" panose="020B0604020202020204" pitchFamily="34" charset="0"/>
              <a:buChar char="•"/>
            </a:pPr>
            <a:r>
              <a:rPr lang="en-US" sz="2800" dirty="0"/>
              <a:t>Project First Line Deliverables</a:t>
            </a:r>
          </a:p>
          <a:p>
            <a:pPr marL="341313" indent="-341313">
              <a:lnSpc>
                <a:spcPct val="100000"/>
              </a:lnSpc>
              <a:spcBef>
                <a:spcPts val="0"/>
              </a:spcBef>
              <a:spcAft>
                <a:spcPts val="600"/>
              </a:spcAft>
              <a:buFont typeface="Arial" panose="020B0604020202020204" pitchFamily="34" charset="0"/>
              <a:buChar char="•"/>
            </a:pPr>
            <a:r>
              <a:rPr lang="en-US" sz="2800" dirty="0"/>
              <a:t>Annual primary care spending report </a:t>
            </a:r>
          </a:p>
          <a:p>
            <a:pPr marL="512763" lvl="1" indent="-171450">
              <a:lnSpc>
                <a:spcPct val="100000"/>
              </a:lnSpc>
              <a:spcBef>
                <a:spcPts val="0"/>
              </a:spcBef>
              <a:spcAft>
                <a:spcPts val="600"/>
              </a:spcAft>
              <a:buFont typeface="Arial" panose="020B0604020202020204" pitchFamily="34" charset="0"/>
              <a:buChar char="•"/>
            </a:pPr>
            <a:r>
              <a:rPr lang="en-US" sz="2000" dirty="0">
                <a:solidFill>
                  <a:schemeClr val="tx1"/>
                </a:solidFill>
              </a:rPr>
              <a:t>Draft Report e-mailed to advisory committee week of January 6</a:t>
            </a:r>
            <a:r>
              <a:rPr lang="en-US" sz="2000" baseline="30000" dirty="0">
                <a:solidFill>
                  <a:schemeClr val="tx1"/>
                </a:solidFill>
              </a:rPr>
              <a:t>th</a:t>
            </a:r>
            <a:r>
              <a:rPr lang="en-US" sz="2000" dirty="0">
                <a:solidFill>
                  <a:schemeClr val="tx1"/>
                </a:solidFill>
              </a:rPr>
              <a:t> </a:t>
            </a:r>
          </a:p>
          <a:p>
            <a:pPr marL="341313" indent="-341313">
              <a:lnSpc>
                <a:spcPct val="100000"/>
              </a:lnSpc>
              <a:spcBef>
                <a:spcPts val="0"/>
              </a:spcBef>
              <a:spcAft>
                <a:spcPts val="600"/>
              </a:spcAft>
              <a:buFont typeface="Arial" panose="020B0604020202020204" pitchFamily="34" charset="0"/>
              <a:buChar char="•"/>
            </a:pPr>
            <a:r>
              <a:rPr lang="en-US" sz="2800" dirty="0"/>
              <a:t>Annual behavioral health care spending report</a:t>
            </a:r>
          </a:p>
          <a:p>
            <a:pPr marL="512763" lvl="1" indent="-171450">
              <a:lnSpc>
                <a:spcPct val="100000"/>
              </a:lnSpc>
              <a:spcBef>
                <a:spcPts val="0"/>
              </a:spcBef>
              <a:spcAft>
                <a:spcPts val="600"/>
              </a:spcAft>
              <a:buFont typeface="Arial" panose="020B0604020202020204" pitchFamily="34" charset="0"/>
              <a:buChar char="•"/>
            </a:pPr>
            <a:r>
              <a:rPr lang="en-US" sz="2000" dirty="0">
                <a:solidFill>
                  <a:schemeClr val="tx1"/>
                </a:solidFill>
              </a:rPr>
              <a:t>Draft Report e-mailed to advisory committee week of January 20</a:t>
            </a:r>
            <a:r>
              <a:rPr lang="en-US" sz="2000" baseline="30000" dirty="0">
                <a:solidFill>
                  <a:schemeClr val="tx1"/>
                </a:solidFill>
              </a:rPr>
              <a:t>th</a:t>
            </a:r>
            <a:r>
              <a:rPr lang="en-US" sz="2000" dirty="0">
                <a:solidFill>
                  <a:schemeClr val="tx1"/>
                </a:solidFill>
              </a:rPr>
              <a:t> </a:t>
            </a:r>
          </a:p>
        </p:txBody>
      </p:sp>
      <p:sp>
        <p:nvSpPr>
          <p:cNvPr id="4" name="Footer Placeholder 3">
            <a:extLst>
              <a:ext uri="{FF2B5EF4-FFF2-40B4-BE49-F238E27FC236}">
                <a16:creationId xmlns:a16="http://schemas.microsoft.com/office/drawing/2014/main" id="{F4D1853E-72BD-7546-F1EB-430A385B9027}"/>
              </a:ext>
            </a:extLst>
          </p:cNvPr>
          <p:cNvSpPr>
            <a:spLocks noGrp="1"/>
          </p:cNvSpPr>
          <p:nvPr>
            <p:ph type="ftr" sz="quarter" idx="11"/>
          </p:nvPr>
        </p:nvSpPr>
        <p:spPr/>
        <p:txBody>
          <a:bodyPr/>
          <a:lstStyle/>
          <a:p>
            <a:r>
              <a:rPr lang="en-US" dirty="0"/>
              <a:t>MHDO Board Meeting December 5, 2024</a:t>
            </a:r>
          </a:p>
        </p:txBody>
      </p:sp>
      <p:sp>
        <p:nvSpPr>
          <p:cNvPr id="5" name="Slide Number Placeholder 4">
            <a:extLst>
              <a:ext uri="{FF2B5EF4-FFF2-40B4-BE49-F238E27FC236}">
                <a16:creationId xmlns:a16="http://schemas.microsoft.com/office/drawing/2014/main" id="{2A692E0F-B310-5EEA-01A9-159092683953}"/>
              </a:ext>
            </a:extLst>
          </p:cNvPr>
          <p:cNvSpPr>
            <a:spLocks noGrp="1"/>
          </p:cNvSpPr>
          <p:nvPr>
            <p:ph type="sldNum" sz="quarter" idx="12"/>
          </p:nvPr>
        </p:nvSpPr>
        <p:spPr/>
        <p:txBody>
          <a:bodyPr/>
          <a:lstStyle/>
          <a:p>
            <a:fld id="{4CE482DC-2269-4F26-9D2A-7E44B1A4CD85}" type="slidenum">
              <a:rPr lang="en-US" smtClean="0"/>
              <a:pPr/>
              <a:t>13</a:t>
            </a:fld>
            <a:endParaRPr lang="en-US" dirty="0"/>
          </a:p>
        </p:txBody>
      </p:sp>
    </p:spTree>
    <p:extLst>
      <p:ext uri="{BB962C8B-B14F-4D97-AF65-F5344CB8AC3E}">
        <p14:creationId xmlns:p14="http://schemas.microsoft.com/office/powerpoint/2010/main" val="3498680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00DC-9915-4538-B631-6793994AB2CF}"/>
              </a:ext>
            </a:extLst>
          </p:cNvPr>
          <p:cNvSpPr>
            <a:spLocks noGrp="1"/>
          </p:cNvSpPr>
          <p:nvPr>
            <p:ph type="title"/>
          </p:nvPr>
        </p:nvSpPr>
        <p:spPr/>
        <p:txBody>
          <a:bodyPr>
            <a:normAutofit/>
          </a:bodyPr>
          <a:lstStyle/>
          <a:p>
            <a:r>
              <a:rPr lang="en-US" sz="4000" dirty="0">
                <a:effectLst/>
                <a:latin typeface="Calibri" panose="020F0502020204030204" pitchFamily="34" charset="0"/>
                <a:ea typeface="Calibri" panose="020F0502020204030204" pitchFamily="34" charset="0"/>
              </a:rPr>
              <a:t>Proposal Regarding MHDO Board Composition</a:t>
            </a:r>
            <a:endParaRPr lang="en-US" sz="4000" dirty="0"/>
          </a:p>
        </p:txBody>
      </p:sp>
      <p:sp>
        <p:nvSpPr>
          <p:cNvPr id="3" name="Content Placeholder 2">
            <a:extLst>
              <a:ext uri="{FF2B5EF4-FFF2-40B4-BE49-F238E27FC236}">
                <a16:creationId xmlns:a16="http://schemas.microsoft.com/office/drawing/2014/main" id="{09A5840D-04EF-4698-99A7-EE67F99AB063}"/>
              </a:ext>
            </a:extLst>
          </p:cNvPr>
          <p:cNvSpPr>
            <a:spLocks noGrp="1"/>
          </p:cNvSpPr>
          <p:nvPr>
            <p:ph idx="1"/>
          </p:nvPr>
        </p:nvSpPr>
        <p:spPr>
          <a:xfrm>
            <a:off x="1097280" y="2014647"/>
            <a:ext cx="10115202" cy="3829279"/>
          </a:xfrm>
        </p:spPr>
        <p:txBody>
          <a:bodyPr>
            <a:normAutofit/>
          </a:bodyPr>
          <a:lstStyle/>
          <a:p>
            <a:pPr marL="0" indent="0">
              <a:spcAft>
                <a:spcPts val="0"/>
              </a:spcAft>
              <a:buNone/>
            </a:pPr>
            <a:r>
              <a:rPr lang="en-US" sz="2800" dirty="0">
                <a:effectLst/>
                <a:ea typeface="Aptos" panose="020B0004020202020204" pitchFamily="34" charset="0"/>
                <a:cs typeface="Times New Roman" panose="02020603050405020304" pitchFamily="18" charset="0"/>
              </a:rPr>
              <a:t>Refer to draft legislative language </a:t>
            </a:r>
            <a:endParaRPr lang="en-US" sz="2800" dirty="0"/>
          </a:p>
          <a:p>
            <a:pPr marL="0" indent="0">
              <a:spcAft>
                <a:spcPts val="0"/>
              </a:spcAft>
              <a:buNone/>
            </a:pPr>
            <a:endParaRPr lang="en-US" sz="2800" dirty="0"/>
          </a:p>
          <a:p>
            <a:pPr marL="0" indent="0">
              <a:spcAft>
                <a:spcPts val="0"/>
              </a:spcAft>
              <a:buNone/>
            </a:pPr>
            <a:endParaRPr lang="en-US" sz="2800" dirty="0"/>
          </a:p>
          <a:p>
            <a:pPr marL="0" indent="0">
              <a:spcAft>
                <a:spcPts val="0"/>
              </a:spcAft>
              <a:buNone/>
            </a:pPr>
            <a:endParaRPr lang="en-US" sz="2800" dirty="0"/>
          </a:p>
          <a:p>
            <a:pPr marL="0" indent="0">
              <a:spcAft>
                <a:spcPts val="0"/>
              </a:spcAft>
              <a:buNone/>
            </a:pPr>
            <a:endParaRPr lang="en-US" sz="2800" dirty="0"/>
          </a:p>
          <a:p>
            <a:pPr marL="0" indent="0">
              <a:buNone/>
            </a:pPr>
            <a:endParaRPr lang="en-US" dirty="0"/>
          </a:p>
        </p:txBody>
      </p:sp>
      <p:sp>
        <p:nvSpPr>
          <p:cNvPr id="4" name="Footer Placeholder 3">
            <a:extLst>
              <a:ext uri="{FF2B5EF4-FFF2-40B4-BE49-F238E27FC236}">
                <a16:creationId xmlns:a16="http://schemas.microsoft.com/office/drawing/2014/main" id="{223C77E7-40E4-41F3-86B1-CA1C7D06A618}"/>
              </a:ext>
            </a:extLst>
          </p:cNvPr>
          <p:cNvSpPr>
            <a:spLocks noGrp="1"/>
          </p:cNvSpPr>
          <p:nvPr>
            <p:ph type="ftr" sz="quarter" idx="11"/>
          </p:nvPr>
        </p:nvSpPr>
        <p:spPr/>
        <p:txBody>
          <a:bodyPr/>
          <a:lstStyle/>
          <a:p>
            <a:r>
              <a:rPr lang="en-US" dirty="0"/>
              <a:t>MHDO Board Meeting December 5, 2024</a:t>
            </a:r>
          </a:p>
        </p:txBody>
      </p:sp>
      <p:sp>
        <p:nvSpPr>
          <p:cNvPr id="5" name="Slide Number Placeholder 4">
            <a:extLst>
              <a:ext uri="{FF2B5EF4-FFF2-40B4-BE49-F238E27FC236}">
                <a16:creationId xmlns:a16="http://schemas.microsoft.com/office/drawing/2014/main" id="{F07F4718-25C6-4F32-9943-F89E7BD5FB5F}"/>
              </a:ext>
            </a:extLst>
          </p:cNvPr>
          <p:cNvSpPr>
            <a:spLocks noGrp="1"/>
          </p:cNvSpPr>
          <p:nvPr>
            <p:ph type="sldNum" sz="quarter" idx="12"/>
          </p:nvPr>
        </p:nvSpPr>
        <p:spPr/>
        <p:txBody>
          <a:bodyPr/>
          <a:lstStyle/>
          <a:p>
            <a:fld id="{4CE482DC-2269-4F26-9D2A-7E44B1A4CD85}" type="slidenum">
              <a:rPr lang="en-US" smtClean="0"/>
              <a:pPr/>
              <a:t>2</a:t>
            </a:fld>
            <a:endParaRPr lang="en-US" dirty="0"/>
          </a:p>
        </p:txBody>
      </p:sp>
    </p:spTree>
    <p:extLst>
      <p:ext uri="{BB962C8B-B14F-4D97-AF65-F5344CB8AC3E}">
        <p14:creationId xmlns:p14="http://schemas.microsoft.com/office/powerpoint/2010/main" val="3811725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A3907-C5D8-1510-18DD-251659F137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19B332-76D4-A385-7AF8-4813395C6D46}"/>
              </a:ext>
            </a:extLst>
          </p:cNvPr>
          <p:cNvSpPr>
            <a:spLocks noGrp="1"/>
          </p:cNvSpPr>
          <p:nvPr>
            <p:ph type="title"/>
          </p:nvPr>
        </p:nvSpPr>
        <p:spPr/>
        <p:txBody>
          <a:bodyPr>
            <a:normAutofit/>
          </a:bodyPr>
          <a:lstStyle/>
          <a:p>
            <a:r>
              <a:rPr lang="en-US" sz="3100" dirty="0">
                <a:effectLst/>
                <a:latin typeface="Calibri" panose="020F0502020204030204" pitchFamily="34" charset="0"/>
                <a:ea typeface="Calibri" panose="020F0502020204030204" pitchFamily="34" charset="0"/>
              </a:rPr>
              <a:t>New Requirements in PL 2023, Chapter 584 (LD 1740), </a:t>
            </a:r>
            <a:r>
              <a:rPr lang="en-US" sz="3100" i="1" dirty="0">
                <a:effectLst/>
                <a:latin typeface="Calibri" panose="020F0502020204030204" pitchFamily="34" charset="0"/>
                <a:ea typeface="Calibri" panose="020F0502020204030204" pitchFamily="34" charset="0"/>
              </a:rPr>
              <a:t>An Act to Protect a Patient's Access to Affordable Health Care with Timely Access to Health Care Prices</a:t>
            </a:r>
            <a:endParaRPr lang="en-US" sz="2800" dirty="0"/>
          </a:p>
        </p:txBody>
      </p:sp>
      <p:sp>
        <p:nvSpPr>
          <p:cNvPr id="4" name="Footer Placeholder 3">
            <a:extLst>
              <a:ext uri="{FF2B5EF4-FFF2-40B4-BE49-F238E27FC236}">
                <a16:creationId xmlns:a16="http://schemas.microsoft.com/office/drawing/2014/main" id="{AF97DDD8-2D81-5DD3-C3E3-18DB06567205}"/>
              </a:ext>
            </a:extLst>
          </p:cNvPr>
          <p:cNvSpPr>
            <a:spLocks noGrp="1"/>
          </p:cNvSpPr>
          <p:nvPr>
            <p:ph type="ftr" sz="quarter" idx="11"/>
          </p:nvPr>
        </p:nvSpPr>
        <p:spPr/>
        <p:txBody>
          <a:bodyPr/>
          <a:lstStyle/>
          <a:p>
            <a:r>
              <a:rPr lang="en-US" dirty="0"/>
              <a:t>MHDO Board Meeting December 5, 2024</a:t>
            </a:r>
          </a:p>
        </p:txBody>
      </p:sp>
      <p:sp>
        <p:nvSpPr>
          <p:cNvPr id="5" name="Slide Number Placeholder 4">
            <a:extLst>
              <a:ext uri="{FF2B5EF4-FFF2-40B4-BE49-F238E27FC236}">
                <a16:creationId xmlns:a16="http://schemas.microsoft.com/office/drawing/2014/main" id="{DBAAD628-57DF-FA8B-7A36-D98A6F282003}"/>
              </a:ext>
            </a:extLst>
          </p:cNvPr>
          <p:cNvSpPr>
            <a:spLocks noGrp="1"/>
          </p:cNvSpPr>
          <p:nvPr>
            <p:ph type="sldNum" sz="quarter" idx="12"/>
          </p:nvPr>
        </p:nvSpPr>
        <p:spPr/>
        <p:txBody>
          <a:bodyPr/>
          <a:lstStyle/>
          <a:p>
            <a:fld id="{4CE482DC-2269-4F26-9D2A-7E44B1A4CD85}" type="slidenum">
              <a:rPr lang="en-US" smtClean="0"/>
              <a:pPr/>
              <a:t>3</a:t>
            </a:fld>
            <a:endParaRPr lang="en-US" dirty="0"/>
          </a:p>
        </p:txBody>
      </p:sp>
      <p:sp>
        <p:nvSpPr>
          <p:cNvPr id="7" name="TextBox 6">
            <a:extLst>
              <a:ext uri="{FF2B5EF4-FFF2-40B4-BE49-F238E27FC236}">
                <a16:creationId xmlns:a16="http://schemas.microsoft.com/office/drawing/2014/main" id="{98FAF6BF-4D23-7FAA-9611-54B5E2D4AC9E}"/>
              </a:ext>
            </a:extLst>
          </p:cNvPr>
          <p:cNvSpPr txBox="1"/>
          <p:nvPr/>
        </p:nvSpPr>
        <p:spPr>
          <a:xfrm>
            <a:off x="902404" y="2007567"/>
            <a:ext cx="10387191" cy="3939540"/>
          </a:xfrm>
          <a:prstGeom prst="rect">
            <a:avLst/>
          </a:prstGeom>
          <a:noFill/>
        </p:spPr>
        <p:txBody>
          <a:bodyPr wrap="square" rIns="182880">
            <a:spAutoFit/>
          </a:bodyPr>
          <a:lstStyle/>
          <a:p>
            <a:pPr algn="l">
              <a:spcAft>
                <a:spcPts val="1200"/>
              </a:spcAft>
            </a:pPr>
            <a:r>
              <a:rPr lang="en-US" sz="2000" b="1" i="0" u="none" strike="noStrike" baseline="0" dirty="0">
                <a:latin typeface="TimesNewRomanPS-BoldMT"/>
              </a:rPr>
              <a:t>PART B</a:t>
            </a:r>
            <a:endParaRPr lang="en-US" sz="2000" b="1" i="0" u="none" strike="noStrike" baseline="0" dirty="0">
              <a:latin typeface="TimesNewRomanPSMT"/>
            </a:endParaRPr>
          </a:p>
          <a:p>
            <a:pPr algn="l">
              <a:spcAft>
                <a:spcPts val="1200"/>
              </a:spcAft>
            </a:pPr>
            <a:r>
              <a:rPr lang="en-US" sz="2000" b="1" i="0" u="none" strike="noStrike" baseline="0" dirty="0">
                <a:latin typeface="TimesNewRomanPS-BoldMT"/>
              </a:rPr>
              <a:t>§1718-I. Hospital price transparency</a:t>
            </a:r>
            <a:endParaRPr lang="en-US" sz="2000" b="1" dirty="0">
              <a:latin typeface="TimesNewRomanPS-BoldMT"/>
            </a:endParaRPr>
          </a:p>
          <a:p>
            <a:pPr algn="l">
              <a:spcAft>
                <a:spcPts val="1200"/>
              </a:spcAft>
            </a:pPr>
            <a:r>
              <a:rPr lang="en-US" sz="2000" b="1" i="0" u="none" strike="noStrike" baseline="0" dirty="0">
                <a:latin typeface="TimesNewRomanPS-BoldMT"/>
              </a:rPr>
              <a:t>1. Compliance with federal regulations. </a:t>
            </a:r>
            <a:r>
              <a:rPr lang="en-US" sz="2000" b="0" i="0" u="none" strike="noStrike" baseline="0" dirty="0">
                <a:latin typeface="TimesNewRomanPSMT"/>
              </a:rPr>
              <a:t>A hospital must comply with the price transparency requirements established in 45 Code of Federal Regulations, Part 180, Subparts A and B, as in effect on January 1, 2024.</a:t>
            </a:r>
          </a:p>
          <a:p>
            <a:pPr algn="l">
              <a:spcAft>
                <a:spcPts val="1200"/>
              </a:spcAft>
            </a:pPr>
            <a:r>
              <a:rPr lang="en-US" sz="2000" b="1" i="0" u="none" strike="noStrike" baseline="0" dirty="0">
                <a:latin typeface="TimesNewRomanPS-BoldMT"/>
              </a:rPr>
              <a:t>2. Standard format; rules. </a:t>
            </a:r>
            <a:r>
              <a:rPr lang="en-US" sz="2000" b="0" i="0" u="none" strike="noStrike" baseline="0" dirty="0">
                <a:latin typeface="TimesNewRomanPSMT"/>
              </a:rPr>
              <a:t>A hospital must provide price transparency data in a standardized format established in rule by the Maine Health Data Organization. The Maine Health Data Organization shall adopt by rule a standardized format for a hospital to disclose price transparency data that is the same or substantially similar to any format required by federal regulations. Rules adopted pursuant to this subsection are routine technical rules as described in Title 5, chapter 375, subchapter 2-A.</a:t>
            </a:r>
            <a:endParaRPr lang="en-US" sz="2000" dirty="0"/>
          </a:p>
        </p:txBody>
      </p:sp>
    </p:spTree>
    <p:extLst>
      <p:ext uri="{BB962C8B-B14F-4D97-AF65-F5344CB8AC3E}">
        <p14:creationId xmlns:p14="http://schemas.microsoft.com/office/powerpoint/2010/main" val="622107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B1BE3E-8BCD-E45D-4C5F-F4F927D5CF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EB2D5B-34EB-A619-B007-D1E17FCBC805}"/>
              </a:ext>
            </a:extLst>
          </p:cNvPr>
          <p:cNvSpPr>
            <a:spLocks noGrp="1"/>
          </p:cNvSpPr>
          <p:nvPr>
            <p:ph type="title"/>
          </p:nvPr>
        </p:nvSpPr>
        <p:spPr/>
        <p:txBody>
          <a:bodyPr>
            <a:normAutofit/>
          </a:bodyPr>
          <a:lstStyle/>
          <a:p>
            <a:r>
              <a:rPr lang="en-US" sz="3100" dirty="0">
                <a:effectLst/>
                <a:latin typeface="Calibri" panose="020F0502020204030204" pitchFamily="34" charset="0"/>
                <a:ea typeface="Calibri" panose="020F0502020204030204" pitchFamily="34" charset="0"/>
              </a:rPr>
              <a:t>New Requirements in PL 2023, Chapter 584 (LD 1740), </a:t>
            </a:r>
            <a:r>
              <a:rPr lang="en-US" sz="3100" i="1" dirty="0">
                <a:effectLst/>
                <a:latin typeface="Calibri" panose="020F0502020204030204" pitchFamily="34" charset="0"/>
                <a:ea typeface="Calibri" panose="020F0502020204030204" pitchFamily="34" charset="0"/>
              </a:rPr>
              <a:t>An Act to Protect a Patient's Access to Affordable Health Care with Timely Access to Health Care Prices</a:t>
            </a:r>
            <a:endParaRPr lang="en-US" sz="2800" dirty="0"/>
          </a:p>
        </p:txBody>
      </p:sp>
      <p:sp>
        <p:nvSpPr>
          <p:cNvPr id="4" name="Footer Placeholder 3">
            <a:extLst>
              <a:ext uri="{FF2B5EF4-FFF2-40B4-BE49-F238E27FC236}">
                <a16:creationId xmlns:a16="http://schemas.microsoft.com/office/drawing/2014/main" id="{7F6F3B7E-DB1B-60E1-643D-4453D49AF0EF}"/>
              </a:ext>
            </a:extLst>
          </p:cNvPr>
          <p:cNvSpPr>
            <a:spLocks noGrp="1"/>
          </p:cNvSpPr>
          <p:nvPr>
            <p:ph type="ftr" sz="quarter" idx="11"/>
          </p:nvPr>
        </p:nvSpPr>
        <p:spPr/>
        <p:txBody>
          <a:bodyPr/>
          <a:lstStyle/>
          <a:p>
            <a:r>
              <a:rPr lang="en-US" dirty="0"/>
              <a:t>MHDO Board Meeting December 5, 2024</a:t>
            </a:r>
          </a:p>
        </p:txBody>
      </p:sp>
      <p:sp>
        <p:nvSpPr>
          <p:cNvPr id="5" name="Slide Number Placeholder 4">
            <a:extLst>
              <a:ext uri="{FF2B5EF4-FFF2-40B4-BE49-F238E27FC236}">
                <a16:creationId xmlns:a16="http://schemas.microsoft.com/office/drawing/2014/main" id="{5996674D-ED51-7A2E-CBD1-E965132E1AAA}"/>
              </a:ext>
            </a:extLst>
          </p:cNvPr>
          <p:cNvSpPr>
            <a:spLocks noGrp="1"/>
          </p:cNvSpPr>
          <p:nvPr>
            <p:ph type="sldNum" sz="quarter" idx="12"/>
          </p:nvPr>
        </p:nvSpPr>
        <p:spPr/>
        <p:txBody>
          <a:bodyPr/>
          <a:lstStyle/>
          <a:p>
            <a:fld id="{4CE482DC-2269-4F26-9D2A-7E44B1A4CD85}" type="slidenum">
              <a:rPr lang="en-US" smtClean="0"/>
              <a:pPr/>
              <a:t>4</a:t>
            </a:fld>
            <a:endParaRPr lang="en-US" dirty="0"/>
          </a:p>
        </p:txBody>
      </p:sp>
      <p:sp>
        <p:nvSpPr>
          <p:cNvPr id="8" name="TextBox 7">
            <a:extLst>
              <a:ext uri="{FF2B5EF4-FFF2-40B4-BE49-F238E27FC236}">
                <a16:creationId xmlns:a16="http://schemas.microsoft.com/office/drawing/2014/main" id="{6D1980A2-FEB1-4C73-B661-0FA3A262F596}"/>
              </a:ext>
            </a:extLst>
          </p:cNvPr>
          <p:cNvSpPr txBox="1"/>
          <p:nvPr/>
        </p:nvSpPr>
        <p:spPr>
          <a:xfrm>
            <a:off x="1097279" y="2076449"/>
            <a:ext cx="10115202" cy="1631216"/>
          </a:xfrm>
          <a:prstGeom prst="rect">
            <a:avLst/>
          </a:prstGeom>
          <a:noFill/>
        </p:spPr>
        <p:txBody>
          <a:bodyPr wrap="square">
            <a:spAutoFit/>
          </a:bodyPr>
          <a:lstStyle/>
          <a:p>
            <a:pPr algn="l"/>
            <a:r>
              <a:rPr lang="en-US" sz="2000" b="1" i="0" u="none" strike="noStrike" baseline="0" dirty="0">
                <a:latin typeface="TimesNewRomanPS-BoldMT"/>
              </a:rPr>
              <a:t>3. Failure to comply. </a:t>
            </a:r>
            <a:r>
              <a:rPr lang="en-US" sz="2000" b="0" i="0" u="none" strike="noStrike" baseline="0" dirty="0">
                <a:latin typeface="TimesNewRomanPSMT"/>
              </a:rPr>
              <a:t>A hospital that fails to comply with subsection 2 or any rule adopted by the Maine Health Data Organization may be subject to a fine for failure to comply under section 8705-A. Notwithstanding any provision of law to the contrary, the Maine Health Data Organization shall retain any fine collected from a hospital for a failure to comply with this section pursuant to a compliance action taken under section 8705-A.</a:t>
            </a:r>
            <a:endParaRPr lang="en-US" sz="2000" dirty="0"/>
          </a:p>
        </p:txBody>
      </p:sp>
    </p:spTree>
    <p:extLst>
      <p:ext uri="{BB962C8B-B14F-4D97-AF65-F5344CB8AC3E}">
        <p14:creationId xmlns:p14="http://schemas.microsoft.com/office/powerpoint/2010/main" val="167136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CD7003-B9AB-EF01-34F7-834A1E8EB3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819037-A488-D901-6C32-935CE9D33C87}"/>
              </a:ext>
            </a:extLst>
          </p:cNvPr>
          <p:cNvSpPr>
            <a:spLocks noGrp="1"/>
          </p:cNvSpPr>
          <p:nvPr>
            <p:ph type="title"/>
          </p:nvPr>
        </p:nvSpPr>
        <p:spPr/>
        <p:txBody>
          <a:bodyPr>
            <a:normAutofit/>
          </a:bodyPr>
          <a:lstStyle/>
          <a:p>
            <a:r>
              <a:rPr lang="en-US" sz="3100" dirty="0">
                <a:effectLst/>
                <a:latin typeface="Calibri" panose="020F0502020204030204" pitchFamily="34" charset="0"/>
                <a:ea typeface="Calibri" panose="020F0502020204030204" pitchFamily="34" charset="0"/>
              </a:rPr>
              <a:t>New Requirements in PL 2023, Chapter 584 (LD 1740), </a:t>
            </a:r>
            <a:r>
              <a:rPr lang="en-US" sz="3100" i="1" dirty="0">
                <a:effectLst/>
                <a:latin typeface="Calibri" panose="020F0502020204030204" pitchFamily="34" charset="0"/>
                <a:ea typeface="Calibri" panose="020F0502020204030204" pitchFamily="34" charset="0"/>
              </a:rPr>
              <a:t>An Act to Protect a Patient's Access to Affordable Health Care with Timely Access to Health Care Prices</a:t>
            </a:r>
            <a:endParaRPr lang="en-US" sz="2800" dirty="0"/>
          </a:p>
        </p:txBody>
      </p:sp>
      <p:sp>
        <p:nvSpPr>
          <p:cNvPr id="4" name="Footer Placeholder 3">
            <a:extLst>
              <a:ext uri="{FF2B5EF4-FFF2-40B4-BE49-F238E27FC236}">
                <a16:creationId xmlns:a16="http://schemas.microsoft.com/office/drawing/2014/main" id="{1F449015-1010-FAFF-60DB-042FA4D3CE40}"/>
              </a:ext>
            </a:extLst>
          </p:cNvPr>
          <p:cNvSpPr>
            <a:spLocks noGrp="1"/>
          </p:cNvSpPr>
          <p:nvPr>
            <p:ph type="ftr" sz="quarter" idx="11"/>
          </p:nvPr>
        </p:nvSpPr>
        <p:spPr/>
        <p:txBody>
          <a:bodyPr/>
          <a:lstStyle/>
          <a:p>
            <a:r>
              <a:rPr lang="en-US" dirty="0"/>
              <a:t>MHDO Board Meeting December 5, 2024</a:t>
            </a:r>
          </a:p>
        </p:txBody>
      </p:sp>
      <p:sp>
        <p:nvSpPr>
          <p:cNvPr id="5" name="Slide Number Placeholder 4">
            <a:extLst>
              <a:ext uri="{FF2B5EF4-FFF2-40B4-BE49-F238E27FC236}">
                <a16:creationId xmlns:a16="http://schemas.microsoft.com/office/drawing/2014/main" id="{E01F5EA7-EF43-2E7B-E658-E9F8765926E2}"/>
              </a:ext>
            </a:extLst>
          </p:cNvPr>
          <p:cNvSpPr>
            <a:spLocks noGrp="1"/>
          </p:cNvSpPr>
          <p:nvPr>
            <p:ph type="sldNum" sz="quarter" idx="12"/>
          </p:nvPr>
        </p:nvSpPr>
        <p:spPr/>
        <p:txBody>
          <a:bodyPr/>
          <a:lstStyle/>
          <a:p>
            <a:fld id="{4CE482DC-2269-4F26-9D2A-7E44B1A4CD85}" type="slidenum">
              <a:rPr lang="en-US" smtClean="0"/>
              <a:pPr/>
              <a:t>5</a:t>
            </a:fld>
            <a:endParaRPr lang="en-US" dirty="0"/>
          </a:p>
        </p:txBody>
      </p:sp>
      <p:sp>
        <p:nvSpPr>
          <p:cNvPr id="8" name="TextBox 7">
            <a:extLst>
              <a:ext uri="{FF2B5EF4-FFF2-40B4-BE49-F238E27FC236}">
                <a16:creationId xmlns:a16="http://schemas.microsoft.com/office/drawing/2014/main" id="{E2CD7161-4404-B7CC-4629-CB39EAAA8D04}"/>
              </a:ext>
            </a:extLst>
          </p:cNvPr>
          <p:cNvSpPr txBox="1"/>
          <p:nvPr/>
        </p:nvSpPr>
        <p:spPr>
          <a:xfrm>
            <a:off x="1097279" y="2076449"/>
            <a:ext cx="10115202" cy="2246769"/>
          </a:xfrm>
          <a:prstGeom prst="rect">
            <a:avLst/>
          </a:prstGeom>
          <a:noFill/>
        </p:spPr>
        <p:txBody>
          <a:bodyPr wrap="square">
            <a:spAutoFit/>
          </a:bodyPr>
          <a:lstStyle/>
          <a:p>
            <a:pPr algn="l"/>
            <a:r>
              <a:rPr lang="en-US" sz="2000" b="1" i="0" u="none" strike="noStrike" baseline="0" dirty="0">
                <a:latin typeface="TimesNewRomanPS-BoldMT"/>
              </a:rPr>
              <a:t>4. Determination of material compliance; notice. </a:t>
            </a:r>
            <a:r>
              <a:rPr lang="en-US" sz="2000" b="0" i="0" u="none" strike="noStrike" baseline="0" dirty="0">
                <a:latin typeface="TimesNewRomanPSMT"/>
              </a:rPr>
              <a:t>Upon a determination that a hospital is not in material compliance with subsections 1 and 2, the Maine Health Data Organization shall notify the hospital that the hospital is not in material compliance and require the hospital to take corrective action within 60 days to become materially compliant. The Maine Health Data Organization shall adopt by rule standards for material compliance that align with federal regulations. Rules adopted pursuant to this subsection are routine technical rules as described in Title 5, chapter 375, subchapter 2-A.</a:t>
            </a:r>
            <a:endParaRPr lang="en-US" sz="2000" dirty="0"/>
          </a:p>
        </p:txBody>
      </p:sp>
    </p:spTree>
    <p:extLst>
      <p:ext uri="{BB962C8B-B14F-4D97-AF65-F5344CB8AC3E}">
        <p14:creationId xmlns:p14="http://schemas.microsoft.com/office/powerpoint/2010/main" val="922450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A9C555-7E0F-30B7-CCC4-F28C635255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04D68A-E67D-126C-2EA4-A33360EF5AC6}"/>
              </a:ext>
            </a:extLst>
          </p:cNvPr>
          <p:cNvSpPr>
            <a:spLocks noGrp="1"/>
          </p:cNvSpPr>
          <p:nvPr>
            <p:ph type="title"/>
          </p:nvPr>
        </p:nvSpPr>
        <p:spPr/>
        <p:txBody>
          <a:bodyPr>
            <a:normAutofit/>
          </a:bodyPr>
          <a:lstStyle/>
          <a:p>
            <a:r>
              <a:rPr lang="en-US" sz="3100" dirty="0">
                <a:effectLst/>
                <a:latin typeface="Calibri" panose="020F0502020204030204" pitchFamily="34" charset="0"/>
                <a:ea typeface="Calibri" panose="020F0502020204030204" pitchFamily="34" charset="0"/>
              </a:rPr>
              <a:t>New Requirements in PL 2023, Chapter 584 (LD 1740), </a:t>
            </a:r>
            <a:r>
              <a:rPr lang="en-US" sz="3100" i="1" dirty="0">
                <a:effectLst/>
                <a:latin typeface="Calibri" panose="020F0502020204030204" pitchFamily="34" charset="0"/>
                <a:ea typeface="Calibri" panose="020F0502020204030204" pitchFamily="34" charset="0"/>
              </a:rPr>
              <a:t>An Act to Protect a Patient's Access to Affordable Health Care with Timely Access to Health Care Prices</a:t>
            </a:r>
            <a:endParaRPr lang="en-US" sz="2800" dirty="0"/>
          </a:p>
        </p:txBody>
      </p:sp>
      <p:sp>
        <p:nvSpPr>
          <p:cNvPr id="4" name="Footer Placeholder 3">
            <a:extLst>
              <a:ext uri="{FF2B5EF4-FFF2-40B4-BE49-F238E27FC236}">
                <a16:creationId xmlns:a16="http://schemas.microsoft.com/office/drawing/2014/main" id="{87A6237B-3144-2A90-2EF3-EA279955DAB1}"/>
              </a:ext>
            </a:extLst>
          </p:cNvPr>
          <p:cNvSpPr>
            <a:spLocks noGrp="1"/>
          </p:cNvSpPr>
          <p:nvPr>
            <p:ph type="ftr" sz="quarter" idx="11"/>
          </p:nvPr>
        </p:nvSpPr>
        <p:spPr/>
        <p:txBody>
          <a:bodyPr/>
          <a:lstStyle/>
          <a:p>
            <a:r>
              <a:rPr lang="en-US" dirty="0"/>
              <a:t>MHDO Board Meeting December 5, 2024</a:t>
            </a:r>
          </a:p>
        </p:txBody>
      </p:sp>
      <p:sp>
        <p:nvSpPr>
          <p:cNvPr id="5" name="Slide Number Placeholder 4">
            <a:extLst>
              <a:ext uri="{FF2B5EF4-FFF2-40B4-BE49-F238E27FC236}">
                <a16:creationId xmlns:a16="http://schemas.microsoft.com/office/drawing/2014/main" id="{DB73B83B-8178-EAF1-04BF-2A0474658D52}"/>
              </a:ext>
            </a:extLst>
          </p:cNvPr>
          <p:cNvSpPr>
            <a:spLocks noGrp="1"/>
          </p:cNvSpPr>
          <p:nvPr>
            <p:ph type="sldNum" sz="quarter" idx="12"/>
          </p:nvPr>
        </p:nvSpPr>
        <p:spPr/>
        <p:txBody>
          <a:bodyPr/>
          <a:lstStyle/>
          <a:p>
            <a:fld id="{4CE482DC-2269-4F26-9D2A-7E44B1A4CD85}" type="slidenum">
              <a:rPr lang="en-US" smtClean="0"/>
              <a:pPr/>
              <a:t>6</a:t>
            </a:fld>
            <a:endParaRPr lang="en-US" dirty="0"/>
          </a:p>
        </p:txBody>
      </p:sp>
      <p:sp>
        <p:nvSpPr>
          <p:cNvPr id="7" name="TextBox 6">
            <a:extLst>
              <a:ext uri="{FF2B5EF4-FFF2-40B4-BE49-F238E27FC236}">
                <a16:creationId xmlns:a16="http://schemas.microsoft.com/office/drawing/2014/main" id="{44991F81-D8D8-5B2D-555C-CD7EFC983BE1}"/>
              </a:ext>
            </a:extLst>
          </p:cNvPr>
          <p:cNvSpPr txBox="1"/>
          <p:nvPr/>
        </p:nvSpPr>
        <p:spPr>
          <a:xfrm>
            <a:off x="1097279" y="2065105"/>
            <a:ext cx="10115203" cy="3592137"/>
          </a:xfrm>
          <a:prstGeom prst="rect">
            <a:avLst/>
          </a:prstGeom>
          <a:noFill/>
        </p:spPr>
        <p:txBody>
          <a:bodyPr wrap="square">
            <a:spAutoFit/>
          </a:bodyPr>
          <a:lstStyle/>
          <a:p>
            <a:pPr marL="0" marR="0">
              <a:lnSpc>
                <a:spcPct val="116000"/>
              </a:lnSpc>
              <a:spcBef>
                <a:spcPts val="1800"/>
              </a:spcBef>
              <a:spcAft>
                <a:spcPts val="400"/>
              </a:spcAft>
            </a:pPr>
            <a:r>
              <a:rPr lang="en-US" sz="2000" b="1" kern="0" dirty="0">
                <a:solidFill>
                  <a:srgbClr val="0F4761"/>
                </a:solidFill>
                <a:effectLst/>
                <a:latin typeface="Times New Roman" panose="02020603050405020304" pitchFamily="18" charset="0"/>
                <a:ea typeface="Aptos" panose="020B0004020202020204" pitchFamily="34" charset="0"/>
                <a:cs typeface="Times New Roman" panose="02020603050405020304" pitchFamily="18" charset="0"/>
              </a:rPr>
              <a:t>45 Code of Federal Regulations</a:t>
            </a:r>
            <a:endParaRPr lang="en-US" sz="2000" b="1" kern="0" dirty="0">
              <a:solidFill>
                <a:srgbClr val="0F476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b="1" u="sng" dirty="0">
                <a:solidFill>
                  <a:srgbClr val="467886"/>
                </a:solidFill>
                <a:effectLst/>
                <a:latin typeface="Times New Roman" panose="02020603050405020304" pitchFamily="18" charset="0"/>
                <a:ea typeface="Aptos" panose="020B0004020202020204" pitchFamily="34" charset="0"/>
                <a:cs typeface="Times New Roman" panose="02020603050405020304" pitchFamily="18" charset="0"/>
                <a:hlinkClick r:id="rId2"/>
              </a:rPr>
              <a:t>PART 180—HOSPITAL PRICE TRANSPARENCY</a:t>
            </a:r>
            <a:endParaRPr lang="en-US" sz="2000" dirty="0">
              <a:latin typeface="Times New Roman" panose="02020603050405020304" pitchFamily="18" charset="0"/>
              <a:ea typeface="Aptos" panose="020B0004020202020204" pitchFamily="34" charset="0"/>
              <a:cs typeface="Times New Roman" panose="02020603050405020304" pitchFamily="18" charset="0"/>
            </a:endParaRPr>
          </a:p>
          <a:p>
            <a:pPr marL="0" marR="0">
              <a:lnSpc>
                <a:spcPct val="116000"/>
              </a:lnSpc>
              <a:spcAft>
                <a:spcPts val="800"/>
              </a:spcAft>
            </a:pPr>
            <a:r>
              <a:rPr lang="en-US" sz="2000" dirty="0">
                <a:effectLst/>
                <a:latin typeface="Times New Roman" panose="02020603050405020304" pitchFamily="18" charset="0"/>
                <a:ea typeface="Aptos" panose="020B0004020202020204" pitchFamily="34" charset="0"/>
                <a:cs typeface="Times New Roman" panose="02020603050405020304" pitchFamily="18" charset="0"/>
              </a:rPr>
              <a:t>§ 180.40 General requirements. A hospital must make public the following: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nSpc>
                <a:spcPct val="116000"/>
              </a:lnSpc>
              <a:spcAft>
                <a:spcPts val="800"/>
              </a:spcAft>
            </a:pPr>
            <a:r>
              <a:rPr lang="en-US" sz="2000" dirty="0">
                <a:effectLst/>
                <a:latin typeface="Times New Roman" panose="02020603050405020304" pitchFamily="18" charset="0"/>
                <a:ea typeface="Aptos" panose="020B0004020202020204" pitchFamily="34" charset="0"/>
                <a:cs typeface="Times New Roman" panose="02020603050405020304" pitchFamily="18" charset="0"/>
              </a:rPr>
              <a:t>(a) A machine-readable file containing a list of all standard charges for all items and services as provided in § 180.50. </a:t>
            </a:r>
            <a:r>
              <a:rPr lang="en-US" sz="2000" dirty="0">
                <a:latin typeface="Times New Roman" panose="02020603050405020304" pitchFamily="18" charset="0"/>
                <a:ea typeface="Aptos" panose="020B0004020202020204" pitchFamily="34" charset="0"/>
                <a:cs typeface="Times New Roman" panose="02020603050405020304" pitchFamily="18" charset="0"/>
              </a:rPr>
              <a:t>(specific requirements defined)</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nSpc>
                <a:spcPct val="116000"/>
              </a:lnSpc>
              <a:spcAft>
                <a:spcPts val="800"/>
              </a:spcAft>
            </a:pPr>
            <a:r>
              <a:rPr lang="en-US" sz="2000" dirty="0">
                <a:effectLst/>
                <a:latin typeface="Times New Roman" panose="02020603050405020304" pitchFamily="18" charset="0"/>
                <a:ea typeface="Aptos" panose="020B0004020202020204" pitchFamily="34" charset="0"/>
                <a:cs typeface="Times New Roman" panose="02020603050405020304" pitchFamily="18" charset="0"/>
              </a:rPr>
              <a:t>(b) A consumer-friendly list of standard charges for a limited set of shoppable services as provided in § 180.60. (specific requirements defined)</a:t>
            </a:r>
          </a:p>
          <a:p>
            <a:pPr marL="457200" marR="0">
              <a:lnSpc>
                <a:spcPct val="116000"/>
              </a:lnSpc>
              <a:spcAft>
                <a:spcPts val="800"/>
              </a:spcAft>
            </a:pPr>
            <a:r>
              <a:rPr lang="en-US" sz="2000" b="1" i="1" dirty="0">
                <a:effectLst/>
              </a:rPr>
              <a:t>Frequency of updates.</a:t>
            </a:r>
            <a:r>
              <a:rPr lang="en-US" sz="2000" dirty="0"/>
              <a:t> The hospital must update the standard charge information described in both sections at least once annually.</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634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33893-E493-A1C3-CF40-0093E2FC7E98}"/>
              </a:ext>
            </a:extLst>
          </p:cNvPr>
          <p:cNvSpPr>
            <a:spLocks noGrp="1"/>
          </p:cNvSpPr>
          <p:nvPr>
            <p:ph type="title"/>
          </p:nvPr>
        </p:nvSpPr>
        <p:spPr/>
        <p:txBody>
          <a:bodyPr>
            <a:normAutofit fontScale="90000"/>
          </a:bodyPr>
          <a:lstStyle/>
          <a:p>
            <a:r>
              <a:rPr lang="en-US" kern="0" dirty="0">
                <a:solidFill>
                  <a:srgbClr val="000000"/>
                </a:solidFill>
                <a:effectLst/>
                <a:latin typeface="+mn-lt"/>
                <a:ea typeface="Times New Roman" panose="02020603050405020304" pitchFamily="18" charset="0"/>
                <a:cs typeface="Times New Roman" panose="02020603050405020304" pitchFamily="18" charset="0"/>
              </a:rPr>
              <a:t>Maine Hospital’s and </a:t>
            </a:r>
            <a:r>
              <a:rPr lang="en-US" dirty="0">
                <a:solidFill>
                  <a:srgbClr val="000000"/>
                </a:solidFill>
                <a:effectLst/>
                <a:latin typeface="+mn-lt"/>
                <a:ea typeface="Aptos" panose="020B0004020202020204" pitchFamily="34" charset="0"/>
                <a:cs typeface="Aptos" panose="020B0004020202020204" pitchFamily="34" charset="0"/>
              </a:rPr>
              <a:t>45 Code of Federal Regulations, Part 180, Subparts A and B</a:t>
            </a:r>
            <a:br>
              <a:rPr lang="en-US" sz="2400" b="1" kern="0" dirty="0">
                <a:solidFill>
                  <a:srgbClr val="0F4761"/>
                </a:solidFill>
                <a:effectLst/>
                <a:latin typeface="+mn-lt"/>
                <a:ea typeface="Times New Roman" panose="02020603050405020304" pitchFamily="18" charset="0"/>
                <a:cs typeface="Times New Roman" panose="02020603050405020304" pitchFamily="18" charset="0"/>
              </a:rPr>
            </a:br>
            <a:endParaRPr lang="en-US" sz="2400" dirty="0">
              <a:latin typeface="+mn-lt"/>
            </a:endParaRPr>
          </a:p>
        </p:txBody>
      </p:sp>
      <p:graphicFrame>
        <p:nvGraphicFramePr>
          <p:cNvPr id="6" name="Content Placeholder 5">
            <a:extLst>
              <a:ext uri="{FF2B5EF4-FFF2-40B4-BE49-F238E27FC236}">
                <a16:creationId xmlns:a16="http://schemas.microsoft.com/office/drawing/2014/main" id="{9E4A387B-6E0D-5DFC-4BE0-2D588A48A183}"/>
              </a:ext>
            </a:extLst>
          </p:cNvPr>
          <p:cNvGraphicFramePr>
            <a:graphicFrameLocks noGrp="1"/>
          </p:cNvGraphicFramePr>
          <p:nvPr>
            <p:ph idx="1"/>
            <p:extLst>
              <p:ext uri="{D42A27DB-BD31-4B8C-83A1-F6EECF244321}">
                <p14:modId xmlns:p14="http://schemas.microsoft.com/office/powerpoint/2010/main" val="2278217552"/>
              </p:ext>
            </p:extLst>
          </p:nvPr>
        </p:nvGraphicFramePr>
        <p:xfrm>
          <a:off x="1096963" y="1939458"/>
          <a:ext cx="10115550" cy="4315653"/>
        </p:xfrm>
        <a:graphic>
          <a:graphicData uri="http://schemas.openxmlformats.org/drawingml/2006/table">
            <a:tbl>
              <a:tblPr firstRow="1" bandRow="1">
                <a:tableStyleId>{5C22544A-7EE6-4342-B048-85BDC9FD1C3A}</a:tableStyleId>
              </a:tblPr>
              <a:tblGrid>
                <a:gridCol w="1575899">
                  <a:extLst>
                    <a:ext uri="{9D8B030D-6E8A-4147-A177-3AD203B41FA5}">
                      <a16:colId xmlns:a16="http://schemas.microsoft.com/office/drawing/2014/main" val="1437775518"/>
                    </a:ext>
                  </a:extLst>
                </a:gridCol>
                <a:gridCol w="1939331">
                  <a:extLst>
                    <a:ext uri="{9D8B030D-6E8A-4147-A177-3AD203B41FA5}">
                      <a16:colId xmlns:a16="http://schemas.microsoft.com/office/drawing/2014/main" val="381682885"/>
                    </a:ext>
                  </a:extLst>
                </a:gridCol>
                <a:gridCol w="2554100">
                  <a:extLst>
                    <a:ext uri="{9D8B030D-6E8A-4147-A177-3AD203B41FA5}">
                      <a16:colId xmlns:a16="http://schemas.microsoft.com/office/drawing/2014/main" val="3368984176"/>
                    </a:ext>
                  </a:extLst>
                </a:gridCol>
                <a:gridCol w="2671043">
                  <a:extLst>
                    <a:ext uri="{9D8B030D-6E8A-4147-A177-3AD203B41FA5}">
                      <a16:colId xmlns:a16="http://schemas.microsoft.com/office/drawing/2014/main" val="2073181849"/>
                    </a:ext>
                  </a:extLst>
                </a:gridCol>
                <a:gridCol w="1375177">
                  <a:extLst>
                    <a:ext uri="{9D8B030D-6E8A-4147-A177-3AD203B41FA5}">
                      <a16:colId xmlns:a16="http://schemas.microsoft.com/office/drawing/2014/main" val="1867539192"/>
                    </a:ext>
                  </a:extLst>
                </a:gridCol>
              </a:tblGrid>
              <a:tr h="370840">
                <a:tc>
                  <a:txBody>
                    <a:bodyPr/>
                    <a:lstStyle/>
                    <a:p>
                      <a:pPr marL="0" marR="0">
                        <a:lnSpc>
                          <a:spcPct val="116000"/>
                        </a:lnSpc>
                        <a:spcAft>
                          <a:spcPts val="800"/>
                        </a:spcAft>
                      </a:pPr>
                      <a:r>
                        <a:rPr lang="en-US" sz="1100" b="1" dirty="0">
                          <a:solidFill>
                            <a:schemeClr val="bg1"/>
                          </a:solidFill>
                          <a:effectLst/>
                          <a:latin typeface="Open Sans" panose="020B0606030504020204" pitchFamily="34" charset="0"/>
                          <a:ea typeface="Open Sans" panose="020B0606030504020204" pitchFamily="34" charset="0"/>
                          <a:cs typeface="Times New Roman" panose="02020603050405020304" pitchFamily="18" charset="0"/>
                        </a:rPr>
                        <a:t>Hospital System</a:t>
                      </a:r>
                      <a:endParaRPr lang="en-US" sz="12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100" b="1" dirty="0">
                          <a:solidFill>
                            <a:schemeClr val="bg1"/>
                          </a:solidFill>
                          <a:effectLst/>
                          <a:latin typeface="Open Sans" panose="020B0606030504020204" pitchFamily="34" charset="0"/>
                          <a:ea typeface="Open Sans" panose="020B0606030504020204" pitchFamily="34" charset="0"/>
                          <a:cs typeface="Times New Roman" panose="02020603050405020304" pitchFamily="18" charset="0"/>
                        </a:rPr>
                        <a:t>Hospital</a:t>
                      </a:r>
                      <a:endParaRPr lang="en-US" sz="12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100" b="1" dirty="0">
                          <a:solidFill>
                            <a:schemeClr val="bg1"/>
                          </a:solidFill>
                          <a:effectLst/>
                          <a:latin typeface="Open Sans" panose="020B0606030504020204" pitchFamily="34" charset="0"/>
                          <a:ea typeface="Open Sans" panose="020B0606030504020204" pitchFamily="34" charset="0"/>
                          <a:cs typeface="Times New Roman" panose="02020603050405020304" pitchFamily="18" charset="0"/>
                        </a:rPr>
                        <a:t>Machine Readable File</a:t>
                      </a:r>
                      <a:endParaRPr lang="en-US" sz="12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100" b="1" dirty="0">
                          <a:solidFill>
                            <a:schemeClr val="bg1"/>
                          </a:solidFill>
                          <a:effectLst/>
                          <a:latin typeface="Open Sans" panose="020B0606030504020204" pitchFamily="34" charset="0"/>
                          <a:ea typeface="Open Sans" panose="020B0606030504020204" pitchFamily="34" charset="0"/>
                          <a:cs typeface="Times New Roman" panose="02020603050405020304" pitchFamily="18" charset="0"/>
                        </a:rPr>
                        <a:t>Shoppable Services</a:t>
                      </a:r>
                      <a:endParaRPr lang="en-US" sz="12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100" b="1" dirty="0">
                          <a:solidFill>
                            <a:schemeClr val="bg1"/>
                          </a:solidFill>
                          <a:effectLst/>
                          <a:latin typeface="Open Sans" panose="020B0606030504020204" pitchFamily="34" charset="0"/>
                          <a:ea typeface="Open Sans" panose="020B0606030504020204" pitchFamily="34" charset="0"/>
                          <a:cs typeface="Times New Roman" panose="02020603050405020304" pitchFamily="18" charset="0"/>
                        </a:rPr>
                        <a:t>Effective Date/ Last Updated</a:t>
                      </a:r>
                      <a:endParaRPr lang="en-US" sz="12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78038782"/>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Cary Medical Center</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dirty="0">
                          <a:effectLst/>
                          <a:latin typeface="Aptos" panose="020B0004020202020204" pitchFamily="34" charset="0"/>
                          <a:ea typeface="Times New Roman" panose="02020603050405020304" pitchFamily="18" charset="0"/>
                          <a:cs typeface="Times New Roman" panose="02020603050405020304" pitchFamily="18" charset="0"/>
                        </a:rPr>
                        <a:t>Cary Medical Center</a:t>
                      </a:r>
                      <a:endParaRPr lang="en-US" sz="12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2"/>
                        </a:rPr>
                        <a:t>https://www.carymedicalcenter.org/finance-billing/hospital-pricing/</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Open Sans" panose="020B0606030504020204" pitchFamily="34" charset="0"/>
                          <a:ea typeface="Open Sans" panose="020B0606030504020204" pitchFamily="34" charset="0"/>
                          <a:cs typeface="Times New Roman" panose="02020603050405020304" pitchFamily="18" charset="0"/>
                        </a:rPr>
                        <a:t>Downloadable file at same link</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1"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8/1/2023</a:t>
                      </a:r>
                      <a:endParaRPr lang="en-US" sz="1200" b="1"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10569627"/>
                  </a:ext>
                </a:extLst>
              </a:tr>
              <a:tr h="370840">
                <a:tc>
                  <a:txBody>
                    <a:bodyPr/>
                    <a:lstStyle/>
                    <a:p>
                      <a:pPr marL="0" marR="0">
                        <a:lnSpc>
                          <a:spcPct val="116000"/>
                        </a:lnSpc>
                        <a:spcAft>
                          <a:spcPts val="800"/>
                        </a:spcAft>
                      </a:pPr>
                      <a:r>
                        <a:rPr lang="en-US" sz="100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Central Maine Healthcare</a:t>
                      </a:r>
                      <a:endParaRPr lang="en-US" sz="12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Central Maine Medical Center</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3"/>
                        </a:rPr>
                        <a:t>https://www.cmhc.org/patients-and-visitors/billing-financial-information/price-transparency/</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Price Estimate tool: </a:t>
                      </a: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4"/>
                        </a:rPr>
                        <a:t>https://cmhc.patientsimple.com/guest/#/estimates/patientestimate#1</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7/1/2024</a:t>
                      </a:r>
                      <a:endParaRPr lang="en-US" sz="12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90788087"/>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Central Maine Healthcare</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Bridgton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3"/>
                        </a:rPr>
                        <a:t>https://www.cmhc.org/patients-and-visitors/billing-financial-information/price-transparency/</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Price Estimate tool: </a:t>
                      </a: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4"/>
                        </a:rPr>
                        <a:t>https://cmhc.patientsimple.com/guest/#/estimates/patientestimate#1</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7/1/2024</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59482581"/>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Central Maine Healthcare</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Rumford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3"/>
                        </a:rPr>
                        <a:t>https://www.cmhc.org/patients-and-visitors/billing-financial-information/price-transparency/</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Price Estimate tool: </a:t>
                      </a: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4"/>
                        </a:rPr>
                        <a:t>https://cmhc.patientsimple.com/guest/#/estimates/patientestimate#1</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7/1/2024</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00244293"/>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Down East Community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Down East Community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5"/>
                        </a:rPr>
                        <a:t>https://www.dech.org/hospital-price-estimate/</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Price estimator: </a:t>
                      </a: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6"/>
                        </a:rPr>
                        <a:t>https://www.patientsimple.com/dech/estimates</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7/1/2024</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68410512"/>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Houlton Regional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Houlton Regional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7"/>
                        </a:rPr>
                        <a:t>https://houltonregional.org/billing-2/price-transparency/</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Open Sans" panose="020B0606030504020204" pitchFamily="34" charset="0"/>
                          <a:ea typeface="Open Sans" panose="020B0606030504020204" pitchFamily="34" charset="0"/>
                          <a:cs typeface="Times New Roman" panose="02020603050405020304" pitchFamily="18" charset="0"/>
                        </a:rPr>
                        <a:t>Downloadable file at same link</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6/7/2024</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06377105"/>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MaineGeneral 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MaineGeneral Medical Center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8"/>
                        </a:rPr>
                        <a:t>https://www.mainegeneral.org/patients-visitors/medical-fees-and-cost-of-care/</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9"/>
                        </a:rPr>
                        <a:t>https://ezcost.info/MaineGeneral-Medical-Center/estimate_cost</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1/1/2024</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36180285"/>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MaineHealth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MaineHealth Franklin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10"/>
                        </a:rPr>
                        <a:t>https://www.mainehealth.org/patients-visitors/billing-and-financial-services</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11"/>
                        </a:rPr>
                        <a:t>Hospital Price Index</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6/5/2024</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51790574"/>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MaineHealth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MaineHealth Lincoln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10"/>
                        </a:rPr>
                        <a:t>https://www.mainehealth.org/patients-visitors/billing-and-financial-services</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12"/>
                        </a:rPr>
                        <a:t>Hospital Price Index</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6/5/2024</a:t>
                      </a:r>
                      <a:endParaRPr lang="en-US" sz="12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49889519"/>
                  </a:ext>
                </a:extLst>
              </a:tr>
            </a:tbl>
          </a:graphicData>
        </a:graphic>
      </p:graphicFrame>
      <p:sp>
        <p:nvSpPr>
          <p:cNvPr id="4" name="Footer Placeholder 3">
            <a:extLst>
              <a:ext uri="{FF2B5EF4-FFF2-40B4-BE49-F238E27FC236}">
                <a16:creationId xmlns:a16="http://schemas.microsoft.com/office/drawing/2014/main" id="{A75AFE2B-6BDB-F4C1-9B57-85720B096805}"/>
              </a:ext>
            </a:extLst>
          </p:cNvPr>
          <p:cNvSpPr>
            <a:spLocks noGrp="1"/>
          </p:cNvSpPr>
          <p:nvPr>
            <p:ph type="ftr" sz="quarter" idx="11"/>
          </p:nvPr>
        </p:nvSpPr>
        <p:spPr/>
        <p:txBody>
          <a:bodyPr/>
          <a:lstStyle/>
          <a:p>
            <a:r>
              <a:rPr lang="en-US" dirty="0"/>
              <a:t>MHDO Board Meeting December 5, 2024</a:t>
            </a:r>
          </a:p>
        </p:txBody>
      </p:sp>
      <p:sp>
        <p:nvSpPr>
          <p:cNvPr id="5" name="Slide Number Placeholder 4">
            <a:extLst>
              <a:ext uri="{FF2B5EF4-FFF2-40B4-BE49-F238E27FC236}">
                <a16:creationId xmlns:a16="http://schemas.microsoft.com/office/drawing/2014/main" id="{04953F4E-D3CE-FDC0-C3B2-9648BAB9B032}"/>
              </a:ext>
            </a:extLst>
          </p:cNvPr>
          <p:cNvSpPr>
            <a:spLocks noGrp="1"/>
          </p:cNvSpPr>
          <p:nvPr>
            <p:ph type="sldNum" sz="quarter" idx="12"/>
          </p:nvPr>
        </p:nvSpPr>
        <p:spPr/>
        <p:txBody>
          <a:bodyPr/>
          <a:lstStyle/>
          <a:p>
            <a:fld id="{4CE482DC-2269-4F26-9D2A-7E44B1A4CD85}" type="slidenum">
              <a:rPr lang="en-US" smtClean="0"/>
              <a:pPr/>
              <a:t>7</a:t>
            </a:fld>
            <a:endParaRPr lang="en-US" dirty="0"/>
          </a:p>
        </p:txBody>
      </p:sp>
    </p:spTree>
    <p:extLst>
      <p:ext uri="{BB962C8B-B14F-4D97-AF65-F5344CB8AC3E}">
        <p14:creationId xmlns:p14="http://schemas.microsoft.com/office/powerpoint/2010/main" val="3188269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630D3-7DA2-9202-9F87-A05211687861}"/>
              </a:ext>
            </a:extLst>
          </p:cNvPr>
          <p:cNvSpPr>
            <a:spLocks noGrp="1"/>
          </p:cNvSpPr>
          <p:nvPr>
            <p:ph type="title"/>
          </p:nvPr>
        </p:nvSpPr>
        <p:spPr/>
        <p:txBody>
          <a:bodyPr/>
          <a:lstStyle/>
          <a:p>
            <a:r>
              <a:rPr lang="en-US" sz="4800" kern="0" dirty="0">
                <a:solidFill>
                  <a:srgbClr val="000000"/>
                </a:solidFill>
                <a:effectLst/>
                <a:latin typeface="+mn-lt"/>
                <a:ea typeface="Times New Roman" panose="02020603050405020304" pitchFamily="18" charset="0"/>
                <a:cs typeface="Times New Roman" panose="02020603050405020304" pitchFamily="18" charset="0"/>
              </a:rPr>
              <a:t>Maine Hospital’s and </a:t>
            </a:r>
            <a:r>
              <a:rPr lang="en-US" sz="4800" dirty="0">
                <a:solidFill>
                  <a:srgbClr val="000000"/>
                </a:solidFill>
                <a:effectLst/>
                <a:latin typeface="+mn-lt"/>
                <a:ea typeface="Aptos" panose="020B0004020202020204" pitchFamily="34" charset="0"/>
                <a:cs typeface="Aptos" panose="020B0004020202020204" pitchFamily="34" charset="0"/>
              </a:rPr>
              <a:t>45 Code of Federal Regulations, Part 180, Subparts A and B</a:t>
            </a:r>
            <a:endParaRPr lang="en-US" dirty="0">
              <a:solidFill>
                <a:srgbClr val="000000"/>
              </a:solidFill>
            </a:endParaRPr>
          </a:p>
        </p:txBody>
      </p:sp>
      <p:graphicFrame>
        <p:nvGraphicFramePr>
          <p:cNvPr id="6" name="Content Placeholder 5">
            <a:extLst>
              <a:ext uri="{FF2B5EF4-FFF2-40B4-BE49-F238E27FC236}">
                <a16:creationId xmlns:a16="http://schemas.microsoft.com/office/drawing/2014/main" id="{E5BA5E27-51D7-BBC7-0139-5E1D0B3EA928}"/>
              </a:ext>
            </a:extLst>
          </p:cNvPr>
          <p:cNvGraphicFramePr>
            <a:graphicFrameLocks noGrp="1"/>
          </p:cNvGraphicFramePr>
          <p:nvPr>
            <p:ph idx="1"/>
            <p:extLst>
              <p:ext uri="{D42A27DB-BD31-4B8C-83A1-F6EECF244321}">
                <p14:modId xmlns:p14="http://schemas.microsoft.com/office/powerpoint/2010/main" val="1120958439"/>
              </p:ext>
            </p:extLst>
          </p:nvPr>
        </p:nvGraphicFramePr>
        <p:xfrm>
          <a:off x="1097279" y="1947650"/>
          <a:ext cx="10115550" cy="4219449"/>
        </p:xfrm>
        <a:graphic>
          <a:graphicData uri="http://schemas.openxmlformats.org/drawingml/2006/table">
            <a:tbl>
              <a:tblPr firstRow="1" bandRow="1">
                <a:tableStyleId>{5C22544A-7EE6-4342-B048-85BDC9FD1C3A}</a:tableStyleId>
              </a:tblPr>
              <a:tblGrid>
                <a:gridCol w="1354835">
                  <a:extLst>
                    <a:ext uri="{9D8B030D-6E8A-4147-A177-3AD203B41FA5}">
                      <a16:colId xmlns:a16="http://schemas.microsoft.com/office/drawing/2014/main" val="1571838760"/>
                    </a:ext>
                  </a:extLst>
                </a:gridCol>
                <a:gridCol w="2130250">
                  <a:extLst>
                    <a:ext uri="{9D8B030D-6E8A-4147-A177-3AD203B41FA5}">
                      <a16:colId xmlns:a16="http://schemas.microsoft.com/office/drawing/2014/main" val="2937503466"/>
                    </a:ext>
                  </a:extLst>
                </a:gridCol>
                <a:gridCol w="2722788">
                  <a:extLst>
                    <a:ext uri="{9D8B030D-6E8A-4147-A177-3AD203B41FA5}">
                      <a16:colId xmlns:a16="http://schemas.microsoft.com/office/drawing/2014/main" val="1328060278"/>
                    </a:ext>
                  </a:extLst>
                </a:gridCol>
                <a:gridCol w="2683226">
                  <a:extLst>
                    <a:ext uri="{9D8B030D-6E8A-4147-A177-3AD203B41FA5}">
                      <a16:colId xmlns:a16="http://schemas.microsoft.com/office/drawing/2014/main" val="972519622"/>
                    </a:ext>
                  </a:extLst>
                </a:gridCol>
                <a:gridCol w="1224451">
                  <a:extLst>
                    <a:ext uri="{9D8B030D-6E8A-4147-A177-3AD203B41FA5}">
                      <a16:colId xmlns:a16="http://schemas.microsoft.com/office/drawing/2014/main" val="1539249736"/>
                    </a:ext>
                  </a:extLst>
                </a:gridCol>
              </a:tblGrid>
              <a:tr h="370840">
                <a:tc>
                  <a:txBody>
                    <a:bodyPr/>
                    <a:lstStyle/>
                    <a:p>
                      <a:pPr marL="0" marR="0">
                        <a:lnSpc>
                          <a:spcPct val="116000"/>
                        </a:lnSpc>
                        <a:spcAft>
                          <a:spcPts val="800"/>
                        </a:spcAft>
                      </a:pPr>
                      <a:r>
                        <a:rPr lang="en-US" sz="1100" b="1" dirty="0">
                          <a:solidFill>
                            <a:schemeClr val="bg1"/>
                          </a:solidFill>
                          <a:effectLst/>
                          <a:latin typeface="Open Sans" panose="020B0606030504020204" pitchFamily="34" charset="0"/>
                          <a:ea typeface="Open Sans" panose="020B0606030504020204" pitchFamily="34" charset="0"/>
                          <a:cs typeface="Times New Roman" panose="02020603050405020304" pitchFamily="18" charset="0"/>
                        </a:rPr>
                        <a:t>Hospital System</a:t>
                      </a:r>
                      <a:endParaRPr lang="en-US" sz="12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100" b="1" dirty="0">
                          <a:solidFill>
                            <a:schemeClr val="bg1"/>
                          </a:solidFill>
                          <a:effectLst/>
                          <a:latin typeface="Open Sans" panose="020B0606030504020204" pitchFamily="34" charset="0"/>
                          <a:ea typeface="Open Sans" panose="020B0606030504020204" pitchFamily="34" charset="0"/>
                          <a:cs typeface="Times New Roman" panose="02020603050405020304" pitchFamily="18" charset="0"/>
                        </a:rPr>
                        <a:t>Hospital</a:t>
                      </a:r>
                      <a:endParaRPr lang="en-US" sz="12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100" b="1" dirty="0">
                          <a:solidFill>
                            <a:schemeClr val="bg1"/>
                          </a:solidFill>
                          <a:effectLst/>
                          <a:latin typeface="Open Sans" panose="020B0606030504020204" pitchFamily="34" charset="0"/>
                          <a:ea typeface="Open Sans" panose="020B0606030504020204" pitchFamily="34" charset="0"/>
                          <a:cs typeface="Times New Roman" panose="02020603050405020304" pitchFamily="18" charset="0"/>
                        </a:rPr>
                        <a:t>Machine Readable File</a:t>
                      </a:r>
                      <a:endParaRPr lang="en-US" sz="12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100" b="1" dirty="0">
                          <a:solidFill>
                            <a:schemeClr val="bg1"/>
                          </a:solidFill>
                          <a:effectLst/>
                          <a:latin typeface="Open Sans" panose="020B0606030504020204" pitchFamily="34" charset="0"/>
                          <a:ea typeface="Open Sans" panose="020B0606030504020204" pitchFamily="34" charset="0"/>
                          <a:cs typeface="Times New Roman" panose="02020603050405020304" pitchFamily="18" charset="0"/>
                        </a:rPr>
                        <a:t>Shoppable Services</a:t>
                      </a:r>
                      <a:endParaRPr lang="en-US" sz="12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100" b="1" dirty="0">
                          <a:solidFill>
                            <a:schemeClr val="bg1"/>
                          </a:solidFill>
                          <a:effectLst/>
                          <a:latin typeface="Open Sans" panose="020B0606030504020204" pitchFamily="34" charset="0"/>
                          <a:ea typeface="Open Sans" panose="020B0606030504020204" pitchFamily="34" charset="0"/>
                          <a:cs typeface="Times New Roman" panose="02020603050405020304" pitchFamily="18" charset="0"/>
                        </a:rPr>
                        <a:t>Effective Date/ Last Updated</a:t>
                      </a:r>
                      <a:endParaRPr lang="en-US" sz="12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7828231"/>
                  </a:ext>
                </a:extLst>
              </a:tr>
              <a:tr h="370840">
                <a:tc>
                  <a:txBody>
                    <a:bodyPr/>
                    <a:lstStyle/>
                    <a:p>
                      <a:pPr marL="0" marR="0">
                        <a:lnSpc>
                          <a:spcPct val="116000"/>
                        </a:lnSpc>
                        <a:spcAft>
                          <a:spcPts val="800"/>
                        </a:spcAft>
                      </a:pPr>
                      <a:r>
                        <a:rPr lang="en-US" sz="1000" dirty="0" err="1">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MaineHealth</a:t>
                      </a:r>
                      <a:endParaRPr lang="en-US" sz="12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dirty="0" err="1">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MaineHealth</a:t>
                      </a:r>
                      <a:r>
                        <a:rPr lang="en-US" sz="1000" b="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Maine Medical Center Biddeford/Sanford</a:t>
                      </a:r>
                      <a:endParaRPr lang="en-US" sz="1200" b="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u="sng">
                          <a:solidFill>
                            <a:srgbClr val="FFFFFF"/>
                          </a:solidFill>
                          <a:effectLst/>
                          <a:latin typeface="Open Sans" panose="020B0606030504020204" pitchFamily="34" charset="0"/>
                          <a:ea typeface="Open Sans" panose="020B0606030504020204" pitchFamily="34" charset="0"/>
                          <a:cs typeface="Times New Roman" panose="02020603050405020304" pitchFamily="18" charset="0"/>
                          <a:hlinkClick r:id="rId2"/>
                        </a:rPr>
                        <a:t>https://www.mainehealth.org/patients-visitors/billing-and-financial-services</a:t>
                      </a:r>
                      <a:r>
                        <a:rPr lang="en-US" sz="1000" b="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b="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u="sng">
                          <a:solidFill>
                            <a:srgbClr val="FFFFFF"/>
                          </a:solidFill>
                          <a:effectLst/>
                          <a:latin typeface="Open Sans" panose="020B0606030504020204" pitchFamily="34" charset="0"/>
                          <a:ea typeface="Open Sans" panose="020B0606030504020204" pitchFamily="34" charset="0"/>
                          <a:cs typeface="Times New Roman" panose="02020603050405020304" pitchFamily="18" charset="0"/>
                          <a:hlinkClick r:id="rId3"/>
                        </a:rPr>
                        <a:t>Hospital Price Index</a:t>
                      </a:r>
                      <a:endParaRPr lang="en-US" sz="1200" b="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6/5/2024</a:t>
                      </a:r>
                      <a:endParaRPr lang="en-US" sz="1200" b="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96045353"/>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MaineHealth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dirty="0" err="1">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MaineHealth</a:t>
                      </a:r>
                      <a:r>
                        <a:rPr lang="en-US" sz="1000" b="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Maine Medical Center Portland</a:t>
                      </a:r>
                      <a:endParaRPr lang="en-US" sz="1200" b="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u="sng">
                          <a:solidFill>
                            <a:srgbClr val="FFFFFF"/>
                          </a:solidFill>
                          <a:effectLst/>
                          <a:latin typeface="Open Sans" panose="020B0606030504020204" pitchFamily="34" charset="0"/>
                          <a:ea typeface="Open Sans" panose="020B0606030504020204" pitchFamily="34" charset="0"/>
                          <a:cs typeface="Times New Roman" panose="02020603050405020304" pitchFamily="18" charset="0"/>
                          <a:hlinkClick r:id="rId2"/>
                        </a:rPr>
                        <a:t>https://www.mainehealth.org/patients-visitors/billing-and-financial-services</a:t>
                      </a:r>
                      <a:r>
                        <a:rPr lang="en-US" sz="1000" b="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b="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u="sng">
                          <a:solidFill>
                            <a:srgbClr val="FFFFFF"/>
                          </a:solidFill>
                          <a:effectLst/>
                          <a:latin typeface="Open Sans" panose="020B0606030504020204" pitchFamily="34" charset="0"/>
                          <a:ea typeface="Open Sans" panose="020B0606030504020204" pitchFamily="34" charset="0"/>
                          <a:cs typeface="Times New Roman" panose="02020603050405020304" pitchFamily="18" charset="0"/>
                          <a:hlinkClick r:id="rId4"/>
                        </a:rPr>
                        <a:t>Hospital Price Index</a:t>
                      </a:r>
                      <a:endParaRPr lang="en-US" sz="1200" b="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6/5/2024</a:t>
                      </a:r>
                      <a:endParaRPr lang="en-US" sz="1200" b="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21341187"/>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MaineHealth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MaineHealth Memorial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2"/>
                        </a:rPr>
                        <a:t>https://www.mainehealth.org/patients-visitors/billing-and-financial-services</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5"/>
                        </a:rPr>
                        <a:t>Hospital Price Index</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6/5/2024</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01168252"/>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MaineHealth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MaineHealth Mid Coast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2"/>
                        </a:rPr>
                        <a:t>https://www.mainehealth.org/patients-visitors/billing-and-financial-services</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6"/>
                        </a:rPr>
                        <a:t>Hospital Price Index</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6/5/2024</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93329353"/>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MaineHealth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MaineHealth Stephens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2"/>
                        </a:rPr>
                        <a:t>https://www.mainehealth.org/patients-visitors/billing-and-financial-services</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7"/>
                        </a:rPr>
                        <a:t>Hospital Price Index</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6/5/2024</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36322760"/>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MaineHealth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MaineHealth Pen Bay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2"/>
                        </a:rPr>
                        <a:t>https://www.mainehealth.org/patients-visitors/billing-and-financial-services</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8"/>
                        </a:rPr>
                        <a:t>Hospital Price Index</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6/5/2024</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63819427"/>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MaineHealth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MaineHealth Behavioral 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2"/>
                        </a:rPr>
                        <a:t>https://www.mainehealth.org/patients-visitors/billing-and-financial-services</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9"/>
                        </a:rPr>
                        <a:t>Hospital Price Index</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6/5/2024</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8066253"/>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MaineHealth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MaineHealth Waldo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2"/>
                        </a:rPr>
                        <a:t>https://www.mainehealth.org/patients-visitors/billing-and-financial-services</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10"/>
                        </a:rPr>
                        <a:t>Hospital Price Index</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6/5/2024</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10945363"/>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Millinocket Regional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Millinocket Regional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11"/>
                        </a:rPr>
                        <a:t>https://www.mrhme.org/patient-resources/hospital-pricing/</a:t>
                      </a: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0"/>
                        </a:spcAft>
                      </a:pPr>
                      <a:r>
                        <a:rPr lang="en-US" sz="1000" dirty="0">
                          <a:effectLst/>
                          <a:latin typeface="Open Sans" panose="020B0606030504020204" pitchFamily="34" charset="0"/>
                          <a:ea typeface="Open Sans" panose="020B0606030504020204" pitchFamily="34" charset="0"/>
                          <a:cs typeface="Times New Roman" panose="02020603050405020304" pitchFamily="18" charset="0"/>
                        </a:rPr>
                        <a:t>Downloadable file at same link.</a:t>
                      </a:r>
                      <a:endParaRPr lang="en-US" sz="1200" dirty="0">
                        <a:effectLst/>
                        <a:latin typeface="Aptos" panose="020B0004020202020204" pitchFamily="34" charset="0"/>
                        <a:ea typeface="Times New Roman" panose="02020603050405020304" pitchFamily="18" charset="0"/>
                        <a:cs typeface="Times New Roman" panose="02020603050405020304" pitchFamily="18" charset="0"/>
                      </a:endParaRPr>
                    </a:p>
                    <a:p>
                      <a:pPr marL="0" marR="0">
                        <a:lnSpc>
                          <a:spcPct val="116000"/>
                        </a:lnSpc>
                        <a:spcAft>
                          <a:spcPts val="800"/>
                        </a:spcAft>
                      </a:pPr>
                      <a:r>
                        <a:rPr lang="en-US" sz="100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Patient Estimator: </a:t>
                      </a:r>
                      <a:r>
                        <a:rPr lang="en-US" sz="1000" u="sng" dirty="0">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12"/>
                        </a:rPr>
                        <a:t>https://rcm.trubridge.com/remitreppcePortal/EstimateGeneration?Guid=c98afaafc8af4c79a4a49f1a942db894</a:t>
                      </a:r>
                      <a:endParaRPr lang="en-US" sz="12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7/1/2024</a:t>
                      </a:r>
                      <a:endParaRPr lang="en-US" sz="12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46545262"/>
                  </a:ext>
                </a:extLst>
              </a:tr>
            </a:tbl>
          </a:graphicData>
        </a:graphic>
      </p:graphicFrame>
      <p:sp>
        <p:nvSpPr>
          <p:cNvPr id="4" name="Footer Placeholder 3">
            <a:extLst>
              <a:ext uri="{FF2B5EF4-FFF2-40B4-BE49-F238E27FC236}">
                <a16:creationId xmlns:a16="http://schemas.microsoft.com/office/drawing/2014/main" id="{0A09410B-8831-4C83-6DA7-497F0F13020C}"/>
              </a:ext>
            </a:extLst>
          </p:cNvPr>
          <p:cNvSpPr>
            <a:spLocks noGrp="1"/>
          </p:cNvSpPr>
          <p:nvPr>
            <p:ph type="ftr" sz="quarter" idx="11"/>
          </p:nvPr>
        </p:nvSpPr>
        <p:spPr/>
        <p:txBody>
          <a:bodyPr/>
          <a:lstStyle/>
          <a:p>
            <a:r>
              <a:rPr lang="en-US" dirty="0"/>
              <a:t>MHDO Board Meeting December 5, 2024</a:t>
            </a:r>
          </a:p>
        </p:txBody>
      </p:sp>
      <p:sp>
        <p:nvSpPr>
          <p:cNvPr id="5" name="Slide Number Placeholder 4">
            <a:extLst>
              <a:ext uri="{FF2B5EF4-FFF2-40B4-BE49-F238E27FC236}">
                <a16:creationId xmlns:a16="http://schemas.microsoft.com/office/drawing/2014/main" id="{BF5F106B-E5A0-F68B-A434-6EF8B6BAD71E}"/>
              </a:ext>
            </a:extLst>
          </p:cNvPr>
          <p:cNvSpPr>
            <a:spLocks noGrp="1"/>
          </p:cNvSpPr>
          <p:nvPr>
            <p:ph type="sldNum" sz="quarter" idx="12"/>
          </p:nvPr>
        </p:nvSpPr>
        <p:spPr/>
        <p:txBody>
          <a:bodyPr/>
          <a:lstStyle/>
          <a:p>
            <a:fld id="{4CE482DC-2269-4F26-9D2A-7E44B1A4CD85}" type="slidenum">
              <a:rPr lang="en-US" smtClean="0"/>
              <a:pPr/>
              <a:t>8</a:t>
            </a:fld>
            <a:endParaRPr lang="en-US" dirty="0"/>
          </a:p>
        </p:txBody>
      </p:sp>
    </p:spTree>
    <p:extLst>
      <p:ext uri="{BB962C8B-B14F-4D97-AF65-F5344CB8AC3E}">
        <p14:creationId xmlns:p14="http://schemas.microsoft.com/office/powerpoint/2010/main" val="435828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A17C5-8955-96DA-4C3D-15DC06F33A1A}"/>
              </a:ext>
            </a:extLst>
          </p:cNvPr>
          <p:cNvSpPr>
            <a:spLocks noGrp="1"/>
          </p:cNvSpPr>
          <p:nvPr>
            <p:ph type="title"/>
          </p:nvPr>
        </p:nvSpPr>
        <p:spPr/>
        <p:txBody>
          <a:bodyPr/>
          <a:lstStyle/>
          <a:p>
            <a:r>
              <a:rPr lang="en-US" sz="4800" kern="0" dirty="0">
                <a:solidFill>
                  <a:srgbClr val="000000"/>
                </a:solidFill>
                <a:effectLst/>
                <a:latin typeface="+mn-lt"/>
                <a:ea typeface="Times New Roman" panose="02020603050405020304" pitchFamily="18" charset="0"/>
                <a:cs typeface="Times New Roman" panose="02020603050405020304" pitchFamily="18" charset="0"/>
              </a:rPr>
              <a:t>Maine Hospital’s and </a:t>
            </a:r>
            <a:r>
              <a:rPr lang="en-US" sz="4800" dirty="0">
                <a:solidFill>
                  <a:srgbClr val="000000"/>
                </a:solidFill>
                <a:effectLst/>
                <a:latin typeface="+mn-lt"/>
                <a:ea typeface="Aptos" panose="020B0004020202020204" pitchFamily="34" charset="0"/>
                <a:cs typeface="Aptos" panose="020B0004020202020204" pitchFamily="34" charset="0"/>
              </a:rPr>
              <a:t>45 Code of Federal Regulations, Part 180, Subparts A and B</a:t>
            </a:r>
            <a:endParaRPr lang="en-US" dirty="0">
              <a:solidFill>
                <a:srgbClr val="000000"/>
              </a:solidFill>
            </a:endParaRPr>
          </a:p>
        </p:txBody>
      </p:sp>
      <p:graphicFrame>
        <p:nvGraphicFramePr>
          <p:cNvPr id="6" name="Content Placeholder 5">
            <a:extLst>
              <a:ext uri="{FF2B5EF4-FFF2-40B4-BE49-F238E27FC236}">
                <a16:creationId xmlns:a16="http://schemas.microsoft.com/office/drawing/2014/main" id="{5FFBE01D-2D45-4D93-ED11-7DE5515854A9}"/>
              </a:ext>
            </a:extLst>
          </p:cNvPr>
          <p:cNvGraphicFramePr>
            <a:graphicFrameLocks noGrp="1"/>
          </p:cNvGraphicFramePr>
          <p:nvPr>
            <p:ph idx="1"/>
            <p:extLst>
              <p:ext uri="{D42A27DB-BD31-4B8C-83A1-F6EECF244321}">
                <p14:modId xmlns:p14="http://schemas.microsoft.com/office/powerpoint/2010/main" val="4196529885"/>
              </p:ext>
            </p:extLst>
          </p:nvPr>
        </p:nvGraphicFramePr>
        <p:xfrm>
          <a:off x="1097279" y="1980212"/>
          <a:ext cx="10115550" cy="4236721"/>
        </p:xfrm>
        <a:graphic>
          <a:graphicData uri="http://schemas.openxmlformats.org/drawingml/2006/table">
            <a:tbl>
              <a:tblPr firstRow="1" bandRow="1">
                <a:tableStyleId>{5C22544A-7EE6-4342-B048-85BDC9FD1C3A}</a:tableStyleId>
              </a:tblPr>
              <a:tblGrid>
                <a:gridCol w="1545753">
                  <a:extLst>
                    <a:ext uri="{9D8B030D-6E8A-4147-A177-3AD203B41FA5}">
                      <a16:colId xmlns:a16="http://schemas.microsoft.com/office/drawing/2014/main" val="3552135558"/>
                    </a:ext>
                  </a:extLst>
                </a:gridCol>
                <a:gridCol w="1467060">
                  <a:extLst>
                    <a:ext uri="{9D8B030D-6E8A-4147-A177-3AD203B41FA5}">
                      <a16:colId xmlns:a16="http://schemas.microsoft.com/office/drawing/2014/main" val="3976896301"/>
                    </a:ext>
                  </a:extLst>
                </a:gridCol>
                <a:gridCol w="1798655">
                  <a:extLst>
                    <a:ext uri="{9D8B030D-6E8A-4147-A177-3AD203B41FA5}">
                      <a16:colId xmlns:a16="http://schemas.microsoft.com/office/drawing/2014/main" val="2151177455"/>
                    </a:ext>
                  </a:extLst>
                </a:gridCol>
                <a:gridCol w="4069582">
                  <a:extLst>
                    <a:ext uri="{9D8B030D-6E8A-4147-A177-3AD203B41FA5}">
                      <a16:colId xmlns:a16="http://schemas.microsoft.com/office/drawing/2014/main" val="1584939800"/>
                    </a:ext>
                  </a:extLst>
                </a:gridCol>
                <a:gridCol w="1234500">
                  <a:extLst>
                    <a:ext uri="{9D8B030D-6E8A-4147-A177-3AD203B41FA5}">
                      <a16:colId xmlns:a16="http://schemas.microsoft.com/office/drawing/2014/main" val="22871542"/>
                    </a:ext>
                  </a:extLst>
                </a:gridCol>
              </a:tblGrid>
              <a:tr h="370840">
                <a:tc>
                  <a:txBody>
                    <a:bodyPr/>
                    <a:lstStyle/>
                    <a:p>
                      <a:pPr marL="0" marR="0">
                        <a:lnSpc>
                          <a:spcPct val="116000"/>
                        </a:lnSpc>
                        <a:spcAft>
                          <a:spcPts val="800"/>
                        </a:spcAft>
                      </a:pPr>
                      <a:r>
                        <a:rPr lang="en-US" sz="1100" b="1" dirty="0">
                          <a:solidFill>
                            <a:schemeClr val="bg1"/>
                          </a:solidFill>
                          <a:effectLst/>
                          <a:latin typeface="Open Sans" panose="020B0606030504020204" pitchFamily="34" charset="0"/>
                          <a:ea typeface="Open Sans" panose="020B0606030504020204" pitchFamily="34" charset="0"/>
                          <a:cs typeface="Times New Roman" panose="02020603050405020304" pitchFamily="18" charset="0"/>
                        </a:rPr>
                        <a:t>Hospital System</a:t>
                      </a:r>
                      <a:endParaRPr lang="en-US" sz="12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100" b="1" dirty="0">
                          <a:solidFill>
                            <a:schemeClr val="bg1"/>
                          </a:solidFill>
                          <a:effectLst/>
                          <a:latin typeface="Open Sans" panose="020B0606030504020204" pitchFamily="34" charset="0"/>
                          <a:ea typeface="Open Sans" panose="020B0606030504020204" pitchFamily="34" charset="0"/>
                          <a:cs typeface="Times New Roman" panose="02020603050405020304" pitchFamily="18" charset="0"/>
                        </a:rPr>
                        <a:t>Hospital</a:t>
                      </a:r>
                      <a:endParaRPr lang="en-US" sz="12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100" b="1" dirty="0">
                          <a:solidFill>
                            <a:schemeClr val="bg1"/>
                          </a:solidFill>
                          <a:effectLst/>
                          <a:latin typeface="Open Sans" panose="020B0606030504020204" pitchFamily="34" charset="0"/>
                          <a:ea typeface="Open Sans" panose="020B0606030504020204" pitchFamily="34" charset="0"/>
                          <a:cs typeface="Times New Roman" panose="02020603050405020304" pitchFamily="18" charset="0"/>
                        </a:rPr>
                        <a:t>Machine Readable File</a:t>
                      </a:r>
                      <a:endParaRPr lang="en-US" sz="12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100" b="1" dirty="0">
                          <a:solidFill>
                            <a:schemeClr val="bg1"/>
                          </a:solidFill>
                          <a:effectLst/>
                          <a:latin typeface="Open Sans" panose="020B0606030504020204" pitchFamily="34" charset="0"/>
                          <a:ea typeface="Open Sans" panose="020B0606030504020204" pitchFamily="34" charset="0"/>
                          <a:cs typeface="Times New Roman" panose="02020603050405020304" pitchFamily="18" charset="0"/>
                        </a:rPr>
                        <a:t>Shoppable Services</a:t>
                      </a:r>
                      <a:endParaRPr lang="en-US" sz="12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100" b="1" dirty="0">
                          <a:solidFill>
                            <a:schemeClr val="bg1"/>
                          </a:solidFill>
                          <a:effectLst/>
                          <a:latin typeface="Open Sans" panose="020B0606030504020204" pitchFamily="34" charset="0"/>
                          <a:ea typeface="Open Sans" panose="020B0606030504020204" pitchFamily="34" charset="0"/>
                          <a:cs typeface="Times New Roman" panose="02020603050405020304" pitchFamily="18" charset="0"/>
                        </a:rPr>
                        <a:t>Effective Date/ Last Updated</a:t>
                      </a:r>
                      <a:endParaRPr lang="en-US" sz="1200" dirty="0">
                        <a:solidFill>
                          <a:schemeClr val="bg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47168194"/>
                  </a:ext>
                </a:extLst>
              </a:tr>
              <a:tr h="370840">
                <a:tc>
                  <a:txBody>
                    <a:bodyPr/>
                    <a:lstStyle/>
                    <a:p>
                      <a:pPr marL="0" marR="0">
                        <a:lnSpc>
                          <a:spcPct val="116000"/>
                        </a:lnSpc>
                        <a:spcAft>
                          <a:spcPts val="800"/>
                        </a:spcAft>
                      </a:pPr>
                      <a:r>
                        <a:rPr lang="en-US" sz="100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Mount Desert Island Hospital</a:t>
                      </a:r>
                      <a:endParaRPr lang="en-US" sz="12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Mount Desert Island Hospital </a:t>
                      </a:r>
                      <a:endParaRPr lang="en-US" sz="1200" b="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u="sng" dirty="0">
                          <a:solidFill>
                            <a:srgbClr val="FFFFFF"/>
                          </a:solidFill>
                          <a:effectLst/>
                          <a:latin typeface="Open Sans" panose="020B0606030504020204" pitchFamily="34" charset="0"/>
                          <a:ea typeface="Open Sans" panose="020B0606030504020204" pitchFamily="34" charset="0"/>
                          <a:cs typeface="Times New Roman" panose="02020603050405020304" pitchFamily="18" charset="0"/>
                          <a:hlinkClick r:id="rId2"/>
                        </a:rPr>
                        <a:t>https://www.mdihospital.org/insurance-and-billing/pricing/</a:t>
                      </a:r>
                      <a:r>
                        <a:rPr lang="en-US" sz="1000" b="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 </a:t>
                      </a:r>
                      <a:endParaRPr lang="en-US" sz="1200" b="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dirty="0">
                          <a:solidFill>
                            <a:schemeClr val="tx1"/>
                          </a:solidFill>
                          <a:effectLst/>
                          <a:latin typeface="Open Sans" panose="020B0606030504020204" pitchFamily="34" charset="0"/>
                          <a:ea typeface="Open Sans" panose="020B0606030504020204" pitchFamily="34" charset="0"/>
                          <a:cs typeface="Times New Roman" panose="02020603050405020304" pitchFamily="18" charset="0"/>
                        </a:rPr>
                        <a:t>Downloadable file/patient estimator at same link</a:t>
                      </a:r>
                      <a:endParaRPr lang="en-US" sz="1200" b="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6/4/2024, 5/29/2024</a:t>
                      </a:r>
                      <a:endParaRPr lang="en-US" sz="1200" b="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98668055"/>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Northern Light 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Acadia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Aptos" panose="020B0004020202020204" pitchFamily="34" charset="0"/>
                          <a:ea typeface="Times New Roman" panose="02020603050405020304" pitchFamily="18" charset="0"/>
                          <a:cs typeface="Times New Roman" panose="02020603050405020304" pitchFamily="18" charset="0"/>
                          <a:hlinkClick r:id="rId3"/>
                        </a:rPr>
                        <a:t>Machine Readable Files - Northern Light 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Patient estimator: </a:t>
                      </a: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4"/>
                        </a:rPr>
                        <a:t>https://northernlighthealth.patientsimple.com/guest/#/index</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7/1/2024</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75318298"/>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Northern Light 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AR Gould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Aptos" panose="020B0004020202020204" pitchFamily="34" charset="0"/>
                          <a:ea typeface="Times New Roman" panose="02020603050405020304" pitchFamily="18" charset="0"/>
                          <a:cs typeface="Times New Roman" panose="02020603050405020304" pitchFamily="18" charset="0"/>
                          <a:hlinkClick r:id="rId3"/>
                        </a:rPr>
                        <a:t>Machine Readable Files - Northern Light 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Patient estimator: </a:t>
                      </a: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4"/>
                        </a:rPr>
                        <a:t>https://northernlighthealth.patientsimple.com/guest/#/index</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7/1/2024</a:t>
                      </a:r>
                      <a:endParaRPr lang="en-US" sz="12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83308376"/>
                  </a:ext>
                </a:extLst>
              </a:tr>
              <a:tr h="370840">
                <a:tc>
                  <a:txBody>
                    <a:bodyPr/>
                    <a:lstStyle/>
                    <a:p>
                      <a:pPr marL="0" marR="0">
                        <a:lnSpc>
                          <a:spcPct val="116000"/>
                        </a:lnSpc>
                        <a:spcAft>
                          <a:spcPts val="800"/>
                        </a:spcAft>
                      </a:pPr>
                      <a:r>
                        <a:rPr lang="en-US" sz="100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Northern Light Health</a:t>
                      </a:r>
                      <a:endParaRPr lang="en-US" sz="12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Blue Hill Hospital</a:t>
                      </a:r>
                      <a:endParaRPr lang="en-US" sz="1200" b="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u="sng" dirty="0">
                          <a:solidFill>
                            <a:srgbClr val="FFFFFF"/>
                          </a:solidFill>
                          <a:effectLst/>
                          <a:latin typeface="Aptos" panose="020B0004020202020204" pitchFamily="34" charset="0"/>
                          <a:ea typeface="Times New Roman" panose="02020603050405020304" pitchFamily="18" charset="0"/>
                          <a:cs typeface="Times New Roman" panose="02020603050405020304" pitchFamily="18" charset="0"/>
                          <a:hlinkClick r:id="rId3"/>
                        </a:rPr>
                        <a:t>Machine Readable Files - Northern Light Health</a:t>
                      </a:r>
                      <a:endParaRPr lang="en-US" sz="1200" b="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Patient estimator: </a:t>
                      </a:r>
                      <a:r>
                        <a:rPr lang="en-US" sz="1000" b="0" u="sng" dirty="0">
                          <a:solidFill>
                            <a:srgbClr val="FFFFFF"/>
                          </a:solidFill>
                          <a:effectLst/>
                          <a:latin typeface="Open Sans" panose="020B0606030504020204" pitchFamily="34" charset="0"/>
                          <a:ea typeface="Open Sans" panose="020B0606030504020204" pitchFamily="34" charset="0"/>
                          <a:cs typeface="Times New Roman" panose="02020603050405020304" pitchFamily="18" charset="0"/>
                          <a:hlinkClick r:id="rId4"/>
                        </a:rPr>
                        <a:t>https://northernlighthealth.patientsimple.com/guest/#/index</a:t>
                      </a:r>
                      <a:endParaRPr lang="en-US" sz="1200" b="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b="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7/1/2024</a:t>
                      </a:r>
                      <a:endParaRPr lang="en-US" sz="1200" b="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09510904"/>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Northern Light 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CA Dean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Aptos" panose="020B0004020202020204" pitchFamily="34" charset="0"/>
                          <a:ea typeface="Times New Roman" panose="02020603050405020304" pitchFamily="18" charset="0"/>
                          <a:cs typeface="Times New Roman" panose="02020603050405020304" pitchFamily="18" charset="0"/>
                          <a:hlinkClick r:id="rId3"/>
                        </a:rPr>
                        <a:t>Machine Readable Files - Northern Light 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Patient estimator: </a:t>
                      </a: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4"/>
                        </a:rPr>
                        <a:t>https://northernlighthealth.patientsimple.com/guest/#/index</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7/1/2024</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71626196"/>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Northern Light 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Eastern Maine Medical Center</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Aptos" panose="020B0004020202020204" pitchFamily="34" charset="0"/>
                          <a:ea typeface="Times New Roman" panose="02020603050405020304" pitchFamily="18" charset="0"/>
                          <a:cs typeface="Times New Roman" panose="02020603050405020304" pitchFamily="18" charset="0"/>
                          <a:hlinkClick r:id="rId3"/>
                        </a:rPr>
                        <a:t>Machine Readable Files - Northern Light 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Patient estimator: </a:t>
                      </a: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4"/>
                        </a:rPr>
                        <a:t>https://northernlighthealth.patientsimple.com/guest/#/index</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7/1/2024</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93567649"/>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Northern Light 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Inland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Aptos" panose="020B0004020202020204" pitchFamily="34" charset="0"/>
                          <a:ea typeface="Times New Roman" panose="02020603050405020304" pitchFamily="18" charset="0"/>
                          <a:cs typeface="Times New Roman" panose="02020603050405020304" pitchFamily="18" charset="0"/>
                          <a:hlinkClick r:id="rId3"/>
                        </a:rPr>
                        <a:t>Machine Readable Files - Northern Light 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Patient estimator: </a:t>
                      </a: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4"/>
                        </a:rPr>
                        <a:t>https://northernlighthealth.patientsimple.com/guest/#/index</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7/1/2024</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30491155"/>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Northern Light 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Maine Coast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Aptos" panose="020B0004020202020204" pitchFamily="34" charset="0"/>
                          <a:ea typeface="Times New Roman" panose="02020603050405020304" pitchFamily="18" charset="0"/>
                          <a:cs typeface="Times New Roman" panose="02020603050405020304" pitchFamily="18" charset="0"/>
                          <a:hlinkClick r:id="rId3"/>
                        </a:rPr>
                        <a:t>Machine Readable Files - Northern Light 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Patient estimator: </a:t>
                      </a: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4"/>
                        </a:rPr>
                        <a:t>https://northernlighthealth.patientsimple.com/guest/#/index</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7/1/2024</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20053882"/>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Northern Light 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Northern Light Mayo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Aptos" panose="020B0004020202020204" pitchFamily="34" charset="0"/>
                          <a:ea typeface="Times New Roman" panose="02020603050405020304" pitchFamily="18" charset="0"/>
                          <a:cs typeface="Times New Roman" panose="02020603050405020304" pitchFamily="18" charset="0"/>
                          <a:hlinkClick r:id="rId3"/>
                        </a:rPr>
                        <a:t>Machine Readable Files - Northern Light 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3D4543"/>
                          </a:solidFill>
                          <a:effectLst/>
                          <a:latin typeface="Open Sans" panose="020B0606030504020204" pitchFamily="34" charset="0"/>
                          <a:ea typeface="Open Sans" panose="020B0606030504020204" pitchFamily="34" charset="0"/>
                          <a:cs typeface="Times New Roman" panose="02020603050405020304" pitchFamily="18" charset="0"/>
                        </a:rPr>
                        <a:t>Northern Light Mayo Hospital not included in estimator; link within the same page to the left.</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7/1/2024</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82611164"/>
                  </a:ext>
                </a:extLst>
              </a:tr>
              <a:tr h="370840">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Northern Light 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effectLst/>
                          <a:latin typeface="Aptos" panose="020B0004020202020204" pitchFamily="34" charset="0"/>
                          <a:ea typeface="Times New Roman" panose="02020603050405020304" pitchFamily="18" charset="0"/>
                          <a:cs typeface="Times New Roman" panose="02020603050405020304" pitchFamily="18" charset="0"/>
                        </a:rPr>
                        <a:t>Mercy Hospital</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u="sng">
                          <a:solidFill>
                            <a:srgbClr val="467886"/>
                          </a:solidFill>
                          <a:effectLst/>
                          <a:latin typeface="Aptos" panose="020B0004020202020204" pitchFamily="34" charset="0"/>
                          <a:ea typeface="Times New Roman" panose="02020603050405020304" pitchFamily="18" charset="0"/>
                          <a:cs typeface="Times New Roman" panose="02020603050405020304" pitchFamily="18" charset="0"/>
                          <a:hlinkClick r:id="rId3"/>
                        </a:rPr>
                        <a:t>Machine Readable Files - Northern Light Health</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Patient estimator: </a:t>
                      </a:r>
                      <a:r>
                        <a:rPr lang="en-US" sz="1000" u="sng">
                          <a:solidFill>
                            <a:srgbClr val="467886"/>
                          </a:solidFill>
                          <a:effectLst/>
                          <a:latin typeface="Open Sans" panose="020B0606030504020204" pitchFamily="34" charset="0"/>
                          <a:ea typeface="Open Sans" panose="020B0606030504020204" pitchFamily="34" charset="0"/>
                          <a:cs typeface="Times New Roman" panose="02020603050405020304" pitchFamily="18" charset="0"/>
                          <a:hlinkClick r:id="rId4"/>
                        </a:rPr>
                        <a:t>https://northernlighthealth.patientsimple.com/guest/#/index</a:t>
                      </a:r>
                      <a:endParaRPr lang="en-US" sz="12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6000"/>
                        </a:lnSpc>
                        <a:spcAft>
                          <a:spcPts val="800"/>
                        </a:spcAft>
                      </a:pPr>
                      <a:r>
                        <a:rPr lang="en-US" sz="1000" dirty="0">
                          <a:solidFill>
                            <a:srgbClr val="121212"/>
                          </a:solidFill>
                          <a:effectLst/>
                          <a:latin typeface="Open Sans" panose="020B0606030504020204" pitchFamily="34" charset="0"/>
                          <a:ea typeface="Open Sans" panose="020B0606030504020204" pitchFamily="34" charset="0"/>
                          <a:cs typeface="Times New Roman" panose="02020603050405020304" pitchFamily="18" charset="0"/>
                        </a:rPr>
                        <a:t>7/1/2024</a:t>
                      </a:r>
                      <a:endParaRPr lang="en-US" sz="12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78512114"/>
                  </a:ext>
                </a:extLst>
              </a:tr>
            </a:tbl>
          </a:graphicData>
        </a:graphic>
      </p:graphicFrame>
      <p:sp>
        <p:nvSpPr>
          <p:cNvPr id="4" name="Footer Placeholder 3">
            <a:extLst>
              <a:ext uri="{FF2B5EF4-FFF2-40B4-BE49-F238E27FC236}">
                <a16:creationId xmlns:a16="http://schemas.microsoft.com/office/drawing/2014/main" id="{FA3D143D-3189-CC99-7C1E-831EF67FB92B}"/>
              </a:ext>
            </a:extLst>
          </p:cNvPr>
          <p:cNvSpPr>
            <a:spLocks noGrp="1"/>
          </p:cNvSpPr>
          <p:nvPr>
            <p:ph type="ftr" sz="quarter" idx="11"/>
          </p:nvPr>
        </p:nvSpPr>
        <p:spPr/>
        <p:txBody>
          <a:bodyPr/>
          <a:lstStyle/>
          <a:p>
            <a:r>
              <a:rPr lang="en-US" dirty="0"/>
              <a:t>MHDO Board Meeting December 5, 2024</a:t>
            </a:r>
          </a:p>
        </p:txBody>
      </p:sp>
      <p:sp>
        <p:nvSpPr>
          <p:cNvPr id="5" name="Slide Number Placeholder 4">
            <a:extLst>
              <a:ext uri="{FF2B5EF4-FFF2-40B4-BE49-F238E27FC236}">
                <a16:creationId xmlns:a16="http://schemas.microsoft.com/office/drawing/2014/main" id="{32DB325B-F387-1223-7728-429A96EDAE21}"/>
              </a:ext>
            </a:extLst>
          </p:cNvPr>
          <p:cNvSpPr>
            <a:spLocks noGrp="1"/>
          </p:cNvSpPr>
          <p:nvPr>
            <p:ph type="sldNum" sz="quarter" idx="12"/>
          </p:nvPr>
        </p:nvSpPr>
        <p:spPr/>
        <p:txBody>
          <a:bodyPr/>
          <a:lstStyle/>
          <a:p>
            <a:fld id="{4CE482DC-2269-4F26-9D2A-7E44B1A4CD85}" type="slidenum">
              <a:rPr lang="en-US" smtClean="0"/>
              <a:pPr/>
              <a:t>9</a:t>
            </a:fld>
            <a:endParaRPr lang="en-US" dirty="0"/>
          </a:p>
        </p:txBody>
      </p:sp>
    </p:spTree>
    <p:extLst>
      <p:ext uri="{BB962C8B-B14F-4D97-AF65-F5344CB8AC3E}">
        <p14:creationId xmlns:p14="http://schemas.microsoft.com/office/powerpoint/2010/main" val="2094018756"/>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Custom Design">
  <a:themeElements>
    <a:clrScheme name="Custom Design 12">
      <a:dk1>
        <a:srgbClr val="000000"/>
      </a:dk1>
      <a:lt1>
        <a:srgbClr val="5B97B1"/>
      </a:lt1>
      <a:dk2>
        <a:srgbClr val="000000"/>
      </a:dk2>
      <a:lt2>
        <a:srgbClr val="808080"/>
      </a:lt2>
      <a:accent1>
        <a:srgbClr val="D7D7D7"/>
      </a:accent1>
      <a:accent2>
        <a:srgbClr val="003466"/>
      </a:accent2>
      <a:accent3>
        <a:srgbClr val="B5C9D5"/>
      </a:accent3>
      <a:accent4>
        <a:srgbClr val="000000"/>
      </a:accent4>
      <a:accent5>
        <a:srgbClr val="E8E8E8"/>
      </a:accent5>
      <a:accent6>
        <a:srgbClr val="002E5C"/>
      </a:accent6>
      <a:hlink>
        <a:srgbClr val="008000"/>
      </a:hlink>
      <a:folHlink>
        <a:srgbClr val="8000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329184" tIns="329184" rIns="329184" bIns="329184" numCol="1" anchor="t" anchorCtr="0" compatLnSpc="1">
        <a:prstTxWarp prst="textNoShape">
          <a:avLst/>
        </a:prstTxWarp>
        <a:spAutoFit/>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21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329184" tIns="329184" rIns="329184" bIns="329184" numCol="1" anchor="t" anchorCtr="0" compatLnSpc="1">
        <a:prstTxWarp prst="textNoShape">
          <a:avLst/>
        </a:prstTxWarp>
        <a:spAutoFit/>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21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12">
        <a:dk1>
          <a:srgbClr val="000000"/>
        </a:dk1>
        <a:lt1>
          <a:srgbClr val="5B97B1"/>
        </a:lt1>
        <a:dk2>
          <a:srgbClr val="000000"/>
        </a:dk2>
        <a:lt2>
          <a:srgbClr val="808080"/>
        </a:lt2>
        <a:accent1>
          <a:srgbClr val="D7D7D7"/>
        </a:accent1>
        <a:accent2>
          <a:srgbClr val="003466"/>
        </a:accent2>
        <a:accent3>
          <a:srgbClr val="B5C9D5"/>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B5ABF7CBCBD7D4C97F7B3852BBF8017" ma:contentTypeVersion="5" ma:contentTypeDescription="Create a new document." ma:contentTypeScope="" ma:versionID="114cfa938927b21c61d8745db80dc3d3">
  <xsd:schema xmlns:xsd="http://www.w3.org/2001/XMLSchema" xmlns:xs="http://www.w3.org/2001/XMLSchema" xmlns:p="http://schemas.microsoft.com/office/2006/metadata/properties" xmlns:ns3="8fe2067a-31b0-458f-a81b-54502c5a278d" targetNamespace="http://schemas.microsoft.com/office/2006/metadata/properties" ma:root="true" ma:fieldsID="3e3016455444da2927782e04aed2bc8c" ns3:_="">
    <xsd:import namespace="8fe2067a-31b0-458f-a81b-54502c5a278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e2067a-31b0-458f-a81b-54502c5a27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46CE121-E200-432B-A479-8F3F8E750E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e2067a-31b0-458f-a81b-54502c5a27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1CB3BA1-9D7F-4CE1-9FB7-41F0141240A2}">
  <ds:schemaRefs>
    <ds:schemaRef ds:uri="http://schemas.microsoft.com/sharepoint/v3/contenttype/forms"/>
  </ds:schemaRefs>
</ds:datastoreItem>
</file>

<file path=customXml/itemProps3.xml><?xml version="1.0" encoding="utf-8"?>
<ds:datastoreItem xmlns:ds="http://schemas.openxmlformats.org/officeDocument/2006/customXml" ds:itemID="{7F6FDC4F-32CE-4025-94F1-A4DA19BC6448}">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8fe2067a-31b0-458f-a81b-54502c5a278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15615</TotalTime>
  <Words>1955</Words>
  <Application>Microsoft Office PowerPoint</Application>
  <PresentationFormat>Widescreen</PresentationFormat>
  <Paragraphs>295</Paragraphs>
  <Slides>13</Slides>
  <Notes>2</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13</vt:i4>
      </vt:variant>
    </vt:vector>
  </HeadingPairs>
  <TitlesOfParts>
    <vt:vector size="26" baseType="lpstr">
      <vt:lpstr>Aptos</vt:lpstr>
      <vt:lpstr>Arial</vt:lpstr>
      <vt:lpstr>Arial Black</vt:lpstr>
      <vt:lpstr>Arial Narrow</vt:lpstr>
      <vt:lpstr>Calibri</vt:lpstr>
      <vt:lpstr>Calibri Light</vt:lpstr>
      <vt:lpstr>Open Sans</vt:lpstr>
      <vt:lpstr>Times New Roman</vt:lpstr>
      <vt:lpstr>TimesNewRomanPS-BoldMT</vt:lpstr>
      <vt:lpstr>TimesNewRomanPSMT</vt:lpstr>
      <vt:lpstr>Wingdings</vt:lpstr>
      <vt:lpstr>Retrospect</vt:lpstr>
      <vt:lpstr>Custom Design</vt:lpstr>
      <vt:lpstr>Content</vt:lpstr>
      <vt:lpstr>Proposal Regarding MHDO Board Composition</vt:lpstr>
      <vt:lpstr>New Requirements in PL 2023, Chapter 584 (LD 1740), An Act to Protect a Patient's Access to Affordable Health Care with Timely Access to Health Care Prices</vt:lpstr>
      <vt:lpstr>New Requirements in PL 2023, Chapter 584 (LD 1740), An Act to Protect a Patient's Access to Affordable Health Care with Timely Access to Health Care Prices</vt:lpstr>
      <vt:lpstr>New Requirements in PL 2023, Chapter 584 (LD 1740), An Act to Protect a Patient's Access to Affordable Health Care with Timely Access to Health Care Prices</vt:lpstr>
      <vt:lpstr>New Requirements in PL 2023, Chapter 584 (LD 1740), An Act to Protect a Patient's Access to Affordable Health Care with Timely Access to Health Care Prices</vt:lpstr>
      <vt:lpstr>Maine Hospital’s and 45 Code of Federal Regulations, Part 180, Subparts A and B </vt:lpstr>
      <vt:lpstr>Maine Hospital’s and 45 Code of Federal Regulations, Part 180, Subparts A and B</vt:lpstr>
      <vt:lpstr>Maine Hospital’s and 45 Code of Federal Regulations, Part 180, Subparts A and B</vt:lpstr>
      <vt:lpstr>Maine Hospital’s and 45 Code of Federal Regulations, Part 180, Subparts A and B</vt:lpstr>
      <vt:lpstr>New Requirements in PL 2023, Chapter 584 (LD 1740), An Act to Protect a Patient's Access to Affordable Health Care with Timely Access to Health Care Prices</vt:lpstr>
      <vt:lpstr>Proposed Board Meeting Schedule CY 2025</vt:lpstr>
      <vt:lpstr>Maine Quality Forum –Key Deliverables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Content</dc:title>
  <dc:creator>Melissa Hillmyer</dc:creator>
  <cp:lastModifiedBy>Harrington, Karynlee</cp:lastModifiedBy>
  <cp:revision>153</cp:revision>
  <dcterms:created xsi:type="dcterms:W3CDTF">2020-06-02T04:02:18Z</dcterms:created>
  <dcterms:modified xsi:type="dcterms:W3CDTF">2024-12-04T18:48:14Z</dcterms:modified>
</cp:coreProperties>
</file>